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6" r:id="rId5"/>
  </p:sldMasterIdLst>
  <p:notesMasterIdLst>
    <p:notesMasterId r:id="rId43"/>
  </p:notesMasterIdLst>
  <p:sldIdLst>
    <p:sldId id="256" r:id="rId6"/>
    <p:sldId id="257" r:id="rId7"/>
    <p:sldId id="258" r:id="rId8"/>
    <p:sldId id="259" r:id="rId9"/>
    <p:sldId id="263" r:id="rId10"/>
    <p:sldId id="264" r:id="rId11"/>
    <p:sldId id="265" r:id="rId12"/>
    <p:sldId id="266" r:id="rId13"/>
    <p:sldId id="267" r:id="rId14"/>
    <p:sldId id="268" r:id="rId15"/>
    <p:sldId id="269" r:id="rId16"/>
    <p:sldId id="270"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7" r:id="rId41"/>
    <p:sldId id="298" r:id="rId42"/>
  </p:sldIdLst>
  <p:sldSz cx="12192000" cy="6858000"/>
  <p:notesSz cx="6858000" cy="9144000"/>
  <p:embeddedFontLst>
    <p:embeddedFont>
      <p:font typeface="Garamond" panose="02020404030301010803" pitchFamily="18" charset="0"/>
      <p:regular r:id="rId44"/>
      <p:bold r:id="rId45"/>
      <p:italic r:id="rId46"/>
      <p:boldItalic r:id="rId47"/>
    </p:embeddedFont>
    <p:embeddedFont>
      <p:font typeface="Libre Franklin"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9" roundtripDataSignature="AMtx7mjrRelPCMpwQ0F7mWOD50Ad+gJT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1BF401-B797-6B79-0C91-E4B2FE3E01AD}" name="Kremer, Erin E" initials="EK" userId="S::EKremer@idoa.IN.gov::b39ccdf2-53d0-4caa-a997-c479d7fd3d7a" providerId="AD"/>
  <p188:author id="{6F33B96A-FE38-2B14-24A4-B4D303C4D286}" name="Stowers, William P" initials="SWP" userId="S::William.Stowers@fssa.IN.gov::ede63341-169c-404d-bab1-4130a13ad4c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ean Kealey" initials="" lastIdx="1" clrIdx="0"/>
  <p:cmAuthor id="1" name="Stowers, William P" initials="WS" lastIdx="21" clrIdx="1">
    <p:extLst>
      <p:ext uri="{19B8F6BF-5375-455C-9EA6-DF929625EA0E}">
        <p15:presenceInfo xmlns:p15="http://schemas.microsoft.com/office/powerpoint/2012/main" userId="S::William.Stowers@fssa.IN.gov::ede63341-169c-404d-bab1-4130a13ad4c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3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D6E2F0B-5DB4-45A9-9C51-17192657E0B7}">
  <a:tblStyle styleId="{CD6E2F0B-5DB4-45A9-9C51-17192657E0B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C99908A-2B6C-48A6-91DB-9273E1F45709}" styleName="Table_1">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EDED"/>
          </a:solidFill>
        </a:fill>
      </a:tcStyle>
    </a:wholeTbl>
    <a:band1H>
      <a:tcTxStyle/>
      <a:tcStyle>
        <a:tcBdr/>
        <a:fill>
          <a:solidFill>
            <a:srgbClr val="DADAD8"/>
          </a:solidFill>
        </a:fill>
      </a:tcStyle>
    </a:band1H>
    <a:band2H>
      <a:tcTxStyle/>
      <a:tcStyle>
        <a:tcBdr/>
      </a:tcStyle>
    </a:band2H>
    <a:band1V>
      <a:tcTxStyle/>
      <a:tcStyle>
        <a:tcBdr/>
        <a:fill>
          <a:solidFill>
            <a:srgbClr val="DADAD8"/>
          </a:solidFill>
        </a:fill>
      </a:tcStyle>
    </a:band1V>
    <a:band2V>
      <a:tcTxStyle/>
      <a:tcStyle>
        <a:tcBdr/>
      </a:tcStyle>
    </a:band2V>
    <a:lastCol>
      <a:tcTxStyle b="on" i="off">
        <a:font>
          <a:latin typeface="Franklin Gothic Book"/>
          <a:ea typeface="Franklin Gothic Book"/>
          <a:cs typeface="Franklin Gothic Book"/>
        </a:font>
        <a:schemeClr val="lt1"/>
      </a:tcTxStyle>
      <a:tcStyle>
        <a:tcBdr/>
        <a:fill>
          <a:solidFill>
            <a:schemeClr val="accent1"/>
          </a:solidFill>
        </a:fill>
      </a:tcStyle>
    </a:lastCol>
    <a:firstCol>
      <a:tcTxStyle b="on" i="off">
        <a:font>
          <a:latin typeface="Franklin Gothic Book"/>
          <a:ea typeface="Franklin Gothic Book"/>
          <a:cs typeface="Franklin Gothic Book"/>
        </a:font>
        <a:schemeClr val="lt1"/>
      </a:tcTxStyle>
      <a:tcStyle>
        <a:tcBdr/>
        <a:fill>
          <a:solidFill>
            <a:schemeClr val="accent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02BB37FF-E22C-49E1-B785-FCF17B387C69}" styleName="Table_2">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a:tcStyle>
        <a:tcBdr/>
        <a:fill>
          <a:solidFill>
            <a:srgbClr val="CACACA"/>
          </a:solidFill>
        </a:fill>
      </a:tcStyle>
    </a:band1H>
    <a:band2H>
      <a:tcTxStyle/>
      <a:tcStyle>
        <a:tcBdr/>
      </a:tcStyle>
    </a:band2H>
    <a:band1V>
      <a:tcTxStyle/>
      <a:tcStyle>
        <a:tcBdr/>
        <a:fill>
          <a:solidFill>
            <a:srgbClr val="CACACA"/>
          </a:solidFill>
        </a:fill>
      </a:tcStyle>
    </a:band1V>
    <a:band2V>
      <a:tcTxStyle/>
      <a:tcStyle>
        <a:tcBdr/>
      </a:tcStyle>
    </a:band2V>
    <a:lastCol>
      <a:tcTxStyle b="on" i="off">
        <a:font>
          <a:latin typeface="Franklin Gothic Book"/>
          <a:ea typeface="Franklin Gothic Book"/>
          <a:cs typeface="Franklin Gothic Book"/>
        </a:font>
        <a:schemeClr val="lt1"/>
      </a:tcTxStyle>
      <a:tcStyle>
        <a:tcBdr/>
        <a:fill>
          <a:solidFill>
            <a:schemeClr val="dk1"/>
          </a:solidFill>
        </a:fill>
      </a:tcStyle>
    </a:lastCol>
    <a:firstCol>
      <a:tcTxStyle b="on" i="off">
        <a:font>
          <a:latin typeface="Franklin Gothic Book"/>
          <a:ea typeface="Franklin Gothic Book"/>
          <a:cs typeface="Franklin Gothic Book"/>
        </a:font>
        <a:schemeClr val="lt1"/>
      </a:tcTxStyle>
      <a:tcStyle>
        <a:tcBdr/>
        <a:fill>
          <a:solidFill>
            <a:schemeClr val="dk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a:tcStyle>
        <a:tcBdr/>
      </a:tcStyle>
    </a:seCell>
    <a:swCell>
      <a:tcTxStyle/>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a:tcStyle>
        <a:tcBdr/>
      </a:tcStyle>
    </a:neCell>
    <a:nwCell>
      <a:tcTxStyle/>
      <a:tcStyle>
        <a:tcBdr/>
      </a:tcStyle>
    </a:nwCell>
  </a:tblStyle>
  <a:tblStyle styleId="{CC8025F9-D88E-4CCF-8235-C6FCC8BD9598}" styleName="Table_3">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15" autoAdjust="0"/>
    <p:restoredTop sz="94660"/>
  </p:normalViewPr>
  <p:slideViewPr>
    <p:cSldViewPr snapToGrid="0">
      <p:cViewPr varScale="1">
        <p:scale>
          <a:sx n="105" d="100"/>
          <a:sy n="105" d="100"/>
        </p:scale>
        <p:origin x="62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4.fntdata"/><Relationship Id="rId50" Type="http://schemas.openxmlformats.org/officeDocument/2006/relationships/font" Target="fonts/font7.fntdata"/><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2.fntdata"/><Relationship Id="rId74"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font" Target="fonts/font5.fntdata"/><Relationship Id="rId69" Type="http://customschemas.google.com/relationships/presentationmetadata" Target="metadata"/><Relationship Id="rId8" Type="http://schemas.openxmlformats.org/officeDocument/2006/relationships/slide" Target="slides/slide3.xml"/><Relationship Id="rId51" Type="http://schemas.openxmlformats.org/officeDocument/2006/relationships/font" Target="fonts/font8.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3.fntdata"/><Relationship Id="rId20" Type="http://schemas.openxmlformats.org/officeDocument/2006/relationships/slide" Target="slides/slide15.xml"/><Relationship Id="rId41" Type="http://schemas.openxmlformats.org/officeDocument/2006/relationships/slide" Target="slides/slide36.xml"/><Relationship Id="rId70" Type="http://schemas.openxmlformats.org/officeDocument/2006/relationships/commentAuthors" Target="commentAuthor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6.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1.fntdata"/><Relationship Id="rId7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2" name="Google Shape;19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1" name="Google Shape;29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2" name="Google Shape;36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7" name="Google Shape;38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8" name="Google Shape;40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1" name="Google Shape;431;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1ee8d01f392_2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g1ee8d01f392_2_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1" name="Google Shape;481;g1ee8d01f392_2_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9" name="Google Shape;509;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David</a:t>
            </a:r>
            <a:endParaRPr/>
          </a:p>
        </p:txBody>
      </p:sp>
      <p:sp>
        <p:nvSpPr>
          <p:cNvPr id="263" name="Google Shape;26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9"/>
        <p:cNvGrpSpPr/>
        <p:nvPr/>
      </p:nvGrpSpPr>
      <p:grpSpPr>
        <a:xfrm>
          <a:off x="0" y="0"/>
          <a:ext cx="0" cy="0"/>
          <a:chOff x="0" y="0"/>
          <a:chExt cx="0" cy="0"/>
        </a:xfrm>
      </p:grpSpPr>
      <p:sp>
        <p:nvSpPr>
          <p:cNvPr id="20" name="Google Shape;20;p4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41"/>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Calibri"/>
              <a:buNone/>
              <a:defRPr sz="7200" b="0"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Google Shape;22;p41"/>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latin typeface="Calibri"/>
                <a:ea typeface="Calibri"/>
                <a:cs typeface="Calibri"/>
                <a:sym typeface="Calibri"/>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23" name="Google Shape;23;p41"/>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41"/>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1"/>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grpSp>
        <p:nvGrpSpPr>
          <p:cNvPr id="26" name="Google Shape;26;p41"/>
          <p:cNvGrpSpPr/>
          <p:nvPr/>
        </p:nvGrpSpPr>
        <p:grpSpPr>
          <a:xfrm>
            <a:off x="752860" y="744473"/>
            <a:ext cx="10674117" cy="5349671"/>
            <a:chOff x="752858" y="744469"/>
            <a:chExt cx="10674117" cy="5349671"/>
          </a:xfrm>
        </p:grpSpPr>
        <p:sp>
          <p:nvSpPr>
            <p:cNvPr id="27" name="Google Shape;27;p41"/>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28" name="Google Shape;28;p41"/>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9" name="Google Shape;29;p41"/>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133"/>
        <p:cNvGrpSpPr/>
        <p:nvPr/>
      </p:nvGrpSpPr>
      <p:grpSpPr>
        <a:xfrm>
          <a:off x="0" y="0"/>
          <a:ext cx="0" cy="0"/>
          <a:chOff x="0" y="0"/>
          <a:chExt cx="0" cy="0"/>
        </a:xfrm>
      </p:grpSpPr>
      <p:sp>
        <p:nvSpPr>
          <p:cNvPr id="134" name="Google Shape;134;g1ee8d01f392_2_34"/>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35" name="Google Shape;135;g1ee8d01f392_2_34"/>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6" name="Google Shape;136;g1ee8d01f392_2_34"/>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42900" algn="l">
              <a:lnSpc>
                <a:spcPct val="94000"/>
              </a:lnSpc>
              <a:spcBef>
                <a:spcPts val="1000"/>
              </a:spcBef>
              <a:spcAft>
                <a:spcPts val="0"/>
              </a:spcAft>
              <a:buClr>
                <a:schemeClr val="dk2"/>
              </a:buClr>
              <a:buSzPts val="1800"/>
              <a:buChar char="■"/>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37" name="Google Shape;137;g1ee8d01f392_2_34"/>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g1ee8d01f392_2_34"/>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g1ee8d01f392_2_34"/>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g1ee8d01f392_2_34"/>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g1ee8d01f392_2_3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pic>
        <p:nvPicPr>
          <p:cNvPr id="142" name="Google Shape;142;g1ee8d01f392_2_34"/>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143"/>
        <p:cNvGrpSpPr/>
        <p:nvPr/>
      </p:nvGrpSpPr>
      <p:grpSpPr>
        <a:xfrm>
          <a:off x="0" y="0"/>
          <a:ext cx="0" cy="0"/>
          <a:chOff x="0" y="0"/>
          <a:chExt cx="0" cy="0"/>
        </a:xfrm>
      </p:grpSpPr>
      <p:sp>
        <p:nvSpPr>
          <p:cNvPr id="144" name="Google Shape;144;g1ee8d01f392_2_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g1ee8d01f392_2_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6" name="Google Shape;146;g1ee8d01f392_2_44"/>
          <p:cNvSpPr>
            <a:spLocks noGrp="1"/>
          </p:cNvSpPr>
          <p:nvPr>
            <p:ph type="pic" idx="2"/>
          </p:nvPr>
        </p:nvSpPr>
        <p:spPr>
          <a:xfrm>
            <a:off x="6027422" y="239584"/>
            <a:ext cx="5275415" cy="5432348"/>
          </a:xfrm>
          <a:prstGeom prst="rect">
            <a:avLst/>
          </a:prstGeom>
          <a:noFill/>
          <a:ln>
            <a:noFill/>
          </a:ln>
        </p:spPr>
      </p:sp>
      <p:sp>
        <p:nvSpPr>
          <p:cNvPr id="147" name="Google Shape;147;g1ee8d01f392_2_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48" name="Google Shape;148;g1ee8d01f392_2_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g1ee8d01f392_2_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g1ee8d01f392_2_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rgbClr val="101D49"/>
                </a:solidFill>
                <a:latin typeface="Libre Franklin"/>
                <a:ea typeface="Libre Franklin"/>
                <a:cs typeface="Libre Franklin"/>
                <a:sym typeface="Libre Franklin"/>
              </a:defRPr>
            </a:lvl1pPr>
            <a:lvl2pPr marL="0" lvl="1" indent="0" algn="l">
              <a:spcBef>
                <a:spcPts val="0"/>
              </a:spcBef>
              <a:buNone/>
              <a:defRPr sz="1800">
                <a:solidFill>
                  <a:srgbClr val="101D49"/>
                </a:solidFill>
                <a:latin typeface="Libre Franklin"/>
                <a:ea typeface="Libre Franklin"/>
                <a:cs typeface="Libre Franklin"/>
                <a:sym typeface="Libre Franklin"/>
              </a:defRPr>
            </a:lvl2pPr>
            <a:lvl3pPr marL="0" lvl="2" indent="0" algn="l">
              <a:spcBef>
                <a:spcPts val="0"/>
              </a:spcBef>
              <a:buNone/>
              <a:defRPr sz="1800">
                <a:solidFill>
                  <a:srgbClr val="101D49"/>
                </a:solidFill>
                <a:latin typeface="Libre Franklin"/>
                <a:ea typeface="Libre Franklin"/>
                <a:cs typeface="Libre Franklin"/>
                <a:sym typeface="Libre Franklin"/>
              </a:defRPr>
            </a:lvl3pPr>
            <a:lvl4pPr marL="0" lvl="3" indent="0" algn="l">
              <a:spcBef>
                <a:spcPts val="0"/>
              </a:spcBef>
              <a:buNone/>
              <a:defRPr sz="1800">
                <a:solidFill>
                  <a:srgbClr val="101D49"/>
                </a:solidFill>
                <a:latin typeface="Libre Franklin"/>
                <a:ea typeface="Libre Franklin"/>
                <a:cs typeface="Libre Franklin"/>
                <a:sym typeface="Libre Franklin"/>
              </a:defRPr>
            </a:lvl4pPr>
            <a:lvl5pPr marL="0" lvl="4" indent="0" algn="l">
              <a:spcBef>
                <a:spcPts val="0"/>
              </a:spcBef>
              <a:buNone/>
              <a:defRPr sz="1800">
                <a:solidFill>
                  <a:srgbClr val="101D49"/>
                </a:solidFill>
                <a:latin typeface="Libre Franklin"/>
                <a:ea typeface="Libre Franklin"/>
                <a:cs typeface="Libre Franklin"/>
                <a:sym typeface="Libre Franklin"/>
              </a:defRPr>
            </a:lvl5pPr>
            <a:lvl6pPr marL="0" lvl="5" indent="0" algn="l">
              <a:spcBef>
                <a:spcPts val="0"/>
              </a:spcBef>
              <a:buNone/>
              <a:defRPr sz="1800">
                <a:solidFill>
                  <a:srgbClr val="101D49"/>
                </a:solidFill>
                <a:latin typeface="Libre Franklin"/>
                <a:ea typeface="Libre Franklin"/>
                <a:cs typeface="Libre Franklin"/>
                <a:sym typeface="Libre Franklin"/>
              </a:defRPr>
            </a:lvl6pPr>
            <a:lvl7pPr marL="0" lvl="6" indent="0" algn="l">
              <a:spcBef>
                <a:spcPts val="0"/>
              </a:spcBef>
              <a:buNone/>
              <a:defRPr sz="1800">
                <a:solidFill>
                  <a:srgbClr val="101D49"/>
                </a:solidFill>
                <a:latin typeface="Libre Franklin"/>
                <a:ea typeface="Libre Franklin"/>
                <a:cs typeface="Libre Franklin"/>
                <a:sym typeface="Libre Franklin"/>
              </a:defRPr>
            </a:lvl7pPr>
            <a:lvl8pPr marL="0" lvl="7" indent="0" algn="l">
              <a:spcBef>
                <a:spcPts val="0"/>
              </a:spcBef>
              <a:buNone/>
              <a:defRPr sz="1800">
                <a:solidFill>
                  <a:srgbClr val="101D49"/>
                </a:solidFill>
                <a:latin typeface="Libre Franklin"/>
                <a:ea typeface="Libre Franklin"/>
                <a:cs typeface="Libre Franklin"/>
                <a:sym typeface="Libre Franklin"/>
              </a:defRPr>
            </a:lvl8pPr>
            <a:lvl9pPr marL="0" lvl="8" indent="0" algn="l">
              <a:spcBef>
                <a:spcPts val="0"/>
              </a:spcBef>
              <a:buNone/>
              <a:defRPr sz="1800">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51" name="Google Shape;151;g1ee8d01f392_2_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g1ee8d01f392_2_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3" name="Google Shape;153;g1ee8d01f392_2_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154"/>
        <p:cNvGrpSpPr/>
        <p:nvPr/>
      </p:nvGrpSpPr>
      <p:grpSpPr>
        <a:xfrm>
          <a:off x="0" y="0"/>
          <a:ext cx="0" cy="0"/>
          <a:chOff x="0" y="0"/>
          <a:chExt cx="0" cy="0"/>
        </a:xfrm>
      </p:grpSpPr>
      <p:sp>
        <p:nvSpPr>
          <p:cNvPr id="155" name="Google Shape;155;g1ee8d01f392_2_5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g1ee8d01f392_2_5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7" name="Google Shape;157;g1ee8d01f392_2_5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58" name="Google Shape;158;g1ee8d01f392_2_5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g1ee8d01f392_2_5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g1ee8d01f392_2_5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a:solidFill>
                  <a:srgbClr val="101D49"/>
                </a:solidFill>
                <a:latin typeface="Libre Franklin"/>
                <a:ea typeface="Libre Franklin"/>
                <a:cs typeface="Libre Franklin"/>
                <a:sym typeface="Libre Franklin"/>
              </a:defRPr>
            </a:lvl1pPr>
            <a:lvl2pPr marL="0" lvl="1" indent="0" algn="l">
              <a:spcBef>
                <a:spcPts val="0"/>
              </a:spcBef>
              <a:buNone/>
              <a:defRPr sz="1800" b="0">
                <a:solidFill>
                  <a:srgbClr val="101D49"/>
                </a:solidFill>
                <a:latin typeface="Libre Franklin"/>
                <a:ea typeface="Libre Franklin"/>
                <a:cs typeface="Libre Franklin"/>
                <a:sym typeface="Libre Franklin"/>
              </a:defRPr>
            </a:lvl2pPr>
            <a:lvl3pPr marL="0" lvl="2" indent="0" algn="l">
              <a:spcBef>
                <a:spcPts val="0"/>
              </a:spcBef>
              <a:buNone/>
              <a:defRPr sz="1800" b="0">
                <a:solidFill>
                  <a:srgbClr val="101D49"/>
                </a:solidFill>
                <a:latin typeface="Libre Franklin"/>
                <a:ea typeface="Libre Franklin"/>
                <a:cs typeface="Libre Franklin"/>
                <a:sym typeface="Libre Franklin"/>
              </a:defRPr>
            </a:lvl3pPr>
            <a:lvl4pPr marL="0" lvl="3" indent="0" algn="l">
              <a:spcBef>
                <a:spcPts val="0"/>
              </a:spcBef>
              <a:buNone/>
              <a:defRPr sz="1800" b="0">
                <a:solidFill>
                  <a:srgbClr val="101D49"/>
                </a:solidFill>
                <a:latin typeface="Libre Franklin"/>
                <a:ea typeface="Libre Franklin"/>
                <a:cs typeface="Libre Franklin"/>
                <a:sym typeface="Libre Franklin"/>
              </a:defRPr>
            </a:lvl4pPr>
            <a:lvl5pPr marL="0" lvl="4" indent="0" algn="l">
              <a:spcBef>
                <a:spcPts val="0"/>
              </a:spcBef>
              <a:buNone/>
              <a:defRPr sz="1800" b="0">
                <a:solidFill>
                  <a:srgbClr val="101D49"/>
                </a:solidFill>
                <a:latin typeface="Libre Franklin"/>
                <a:ea typeface="Libre Franklin"/>
                <a:cs typeface="Libre Franklin"/>
                <a:sym typeface="Libre Franklin"/>
              </a:defRPr>
            </a:lvl5pPr>
            <a:lvl6pPr marL="0" lvl="5" indent="0" algn="l">
              <a:spcBef>
                <a:spcPts val="0"/>
              </a:spcBef>
              <a:buNone/>
              <a:defRPr sz="1800" b="0">
                <a:solidFill>
                  <a:srgbClr val="101D49"/>
                </a:solidFill>
                <a:latin typeface="Libre Franklin"/>
                <a:ea typeface="Libre Franklin"/>
                <a:cs typeface="Libre Franklin"/>
                <a:sym typeface="Libre Franklin"/>
              </a:defRPr>
            </a:lvl6pPr>
            <a:lvl7pPr marL="0" lvl="6" indent="0" algn="l">
              <a:spcBef>
                <a:spcPts val="0"/>
              </a:spcBef>
              <a:buNone/>
              <a:defRPr sz="1800" b="0">
                <a:solidFill>
                  <a:srgbClr val="101D49"/>
                </a:solidFill>
                <a:latin typeface="Libre Franklin"/>
                <a:ea typeface="Libre Franklin"/>
                <a:cs typeface="Libre Franklin"/>
                <a:sym typeface="Libre Franklin"/>
              </a:defRPr>
            </a:lvl7pPr>
            <a:lvl8pPr marL="0" lvl="7" indent="0" algn="l">
              <a:spcBef>
                <a:spcPts val="0"/>
              </a:spcBef>
              <a:buNone/>
              <a:defRPr sz="1800" b="0">
                <a:solidFill>
                  <a:srgbClr val="101D49"/>
                </a:solidFill>
                <a:latin typeface="Libre Franklin"/>
                <a:ea typeface="Libre Franklin"/>
                <a:cs typeface="Libre Franklin"/>
                <a:sym typeface="Libre Franklin"/>
              </a:defRPr>
            </a:lvl8pPr>
            <a:lvl9pPr marL="0" lvl="8" indent="0" algn="l">
              <a:spcBef>
                <a:spcPts val="0"/>
              </a:spcBef>
              <a:buNone/>
              <a:defRPr sz="1800" b="0">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61" name="Google Shape;161;g1ee8d01f392_2_5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g1ee8d01f392_2_5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g1ee8d01f392_2_5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vl1pPr>
            <a:lvl2pPr marL="914400" lvl="1" indent="-355600" algn="l">
              <a:lnSpc>
                <a:spcPct val="94000"/>
              </a:lnSpc>
              <a:spcBef>
                <a:spcPts val="500"/>
              </a:spcBef>
              <a:spcAft>
                <a:spcPts val="0"/>
              </a:spcAft>
              <a:buClr>
                <a:schemeClr val="dk2"/>
              </a:buClr>
              <a:buSzPts val="2000"/>
              <a:buChar char="–"/>
              <a:defRPr sz="2000"/>
            </a:lvl2pPr>
            <a:lvl3pPr marL="1371600" lvl="2" indent="-342900" algn="l">
              <a:lnSpc>
                <a:spcPct val="94000"/>
              </a:lnSpc>
              <a:spcBef>
                <a:spcPts val="500"/>
              </a:spcBef>
              <a:spcAft>
                <a:spcPts val="0"/>
              </a:spcAft>
              <a:buClr>
                <a:schemeClr val="dk2"/>
              </a:buClr>
              <a:buSzPts val="1800"/>
              <a:buChar char="■"/>
              <a:defRPr sz="1800"/>
            </a:lvl3pPr>
            <a:lvl4pPr marL="1828800" lvl="3" indent="-342900" algn="l">
              <a:lnSpc>
                <a:spcPct val="94000"/>
              </a:lnSpc>
              <a:spcBef>
                <a:spcPts val="500"/>
              </a:spcBef>
              <a:spcAft>
                <a:spcPts val="0"/>
              </a:spcAft>
              <a:buClr>
                <a:schemeClr val="dk2"/>
              </a:buClr>
              <a:buSzPts val="1800"/>
              <a:buChar char="–"/>
              <a:defRPr sz="1800"/>
            </a:lvl4pPr>
            <a:lvl5pPr marL="2286000" lvl="4" indent="-330200" algn="l">
              <a:lnSpc>
                <a:spcPct val="94000"/>
              </a:lnSpc>
              <a:spcBef>
                <a:spcPts val="500"/>
              </a:spcBef>
              <a:spcAft>
                <a:spcPts val="0"/>
              </a:spcAft>
              <a:buClr>
                <a:schemeClr val="dk2"/>
              </a:buClr>
              <a:buSzPts val="1600"/>
              <a:buChar char="■"/>
              <a:defRPr sz="1600"/>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164" name="Google Shape;164;g1ee8d01f392_2_5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165"/>
        <p:cNvGrpSpPr/>
        <p:nvPr/>
      </p:nvGrpSpPr>
      <p:grpSpPr>
        <a:xfrm>
          <a:off x="0" y="0"/>
          <a:ext cx="0" cy="0"/>
          <a:chOff x="0" y="0"/>
          <a:chExt cx="0" cy="0"/>
        </a:xfrm>
      </p:grpSpPr>
      <p:sp>
        <p:nvSpPr>
          <p:cNvPr id="166" name="Google Shape;166;g1ee8d01f392_2_6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67" name="Google Shape;167;g1ee8d01f392_2_6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g1ee8d01f392_2_6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g1ee8d01f392_2_6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chemeClr val="lt1"/>
                </a:solidFill>
                <a:latin typeface="Libre Franklin"/>
                <a:ea typeface="Libre Franklin"/>
                <a:cs typeface="Libre Franklin"/>
                <a:sym typeface="Libre Franklin"/>
              </a:defRPr>
            </a:lvl1pPr>
            <a:lvl2pPr marL="0" lvl="1" indent="0" algn="l">
              <a:spcBef>
                <a:spcPts val="0"/>
              </a:spcBef>
              <a:buNone/>
              <a:defRPr sz="1800">
                <a:solidFill>
                  <a:schemeClr val="lt1"/>
                </a:solidFill>
                <a:latin typeface="Libre Franklin"/>
                <a:ea typeface="Libre Franklin"/>
                <a:cs typeface="Libre Franklin"/>
                <a:sym typeface="Libre Franklin"/>
              </a:defRPr>
            </a:lvl2pPr>
            <a:lvl3pPr marL="0" lvl="2" indent="0" algn="l">
              <a:spcBef>
                <a:spcPts val="0"/>
              </a:spcBef>
              <a:buNone/>
              <a:defRPr sz="1800">
                <a:solidFill>
                  <a:schemeClr val="lt1"/>
                </a:solidFill>
                <a:latin typeface="Libre Franklin"/>
                <a:ea typeface="Libre Franklin"/>
                <a:cs typeface="Libre Franklin"/>
                <a:sym typeface="Libre Franklin"/>
              </a:defRPr>
            </a:lvl3pPr>
            <a:lvl4pPr marL="0" lvl="3" indent="0" algn="l">
              <a:spcBef>
                <a:spcPts val="0"/>
              </a:spcBef>
              <a:buNone/>
              <a:defRPr sz="1800">
                <a:solidFill>
                  <a:schemeClr val="lt1"/>
                </a:solidFill>
                <a:latin typeface="Libre Franklin"/>
                <a:ea typeface="Libre Franklin"/>
                <a:cs typeface="Libre Franklin"/>
                <a:sym typeface="Libre Franklin"/>
              </a:defRPr>
            </a:lvl4pPr>
            <a:lvl5pPr marL="0" lvl="4" indent="0" algn="l">
              <a:spcBef>
                <a:spcPts val="0"/>
              </a:spcBef>
              <a:buNone/>
              <a:defRPr sz="1800">
                <a:solidFill>
                  <a:schemeClr val="lt1"/>
                </a:solidFill>
                <a:latin typeface="Libre Franklin"/>
                <a:ea typeface="Libre Franklin"/>
                <a:cs typeface="Libre Franklin"/>
                <a:sym typeface="Libre Franklin"/>
              </a:defRPr>
            </a:lvl5pPr>
            <a:lvl6pPr marL="0" lvl="5" indent="0" algn="l">
              <a:spcBef>
                <a:spcPts val="0"/>
              </a:spcBef>
              <a:buNone/>
              <a:defRPr sz="1800">
                <a:solidFill>
                  <a:schemeClr val="lt1"/>
                </a:solidFill>
                <a:latin typeface="Libre Franklin"/>
                <a:ea typeface="Libre Franklin"/>
                <a:cs typeface="Libre Franklin"/>
                <a:sym typeface="Libre Franklin"/>
              </a:defRPr>
            </a:lvl6pPr>
            <a:lvl7pPr marL="0" lvl="6" indent="0" algn="l">
              <a:spcBef>
                <a:spcPts val="0"/>
              </a:spcBef>
              <a:buNone/>
              <a:defRPr sz="1800">
                <a:solidFill>
                  <a:schemeClr val="lt1"/>
                </a:solidFill>
                <a:latin typeface="Libre Franklin"/>
                <a:ea typeface="Libre Franklin"/>
                <a:cs typeface="Libre Franklin"/>
                <a:sym typeface="Libre Franklin"/>
              </a:defRPr>
            </a:lvl7pPr>
            <a:lvl8pPr marL="0" lvl="7" indent="0" algn="l">
              <a:spcBef>
                <a:spcPts val="0"/>
              </a:spcBef>
              <a:buNone/>
              <a:defRPr sz="1800">
                <a:solidFill>
                  <a:schemeClr val="lt1"/>
                </a:solidFill>
                <a:latin typeface="Libre Franklin"/>
                <a:ea typeface="Libre Franklin"/>
                <a:cs typeface="Libre Franklin"/>
                <a:sym typeface="Libre Franklin"/>
              </a:defRPr>
            </a:lvl8pPr>
            <a:lvl9pPr marL="0" lvl="8" indent="0" algn="l">
              <a:spcBef>
                <a:spcPts val="0"/>
              </a:spcBef>
              <a:buNone/>
              <a:defRPr sz="1800">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0" name="Google Shape;170;g1ee8d01f392_2_6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71" name="Google Shape;171;g1ee8d01f392_2_6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172"/>
        <p:cNvGrpSpPr/>
        <p:nvPr/>
      </p:nvGrpSpPr>
      <p:grpSpPr>
        <a:xfrm>
          <a:off x="0" y="0"/>
          <a:ext cx="0" cy="0"/>
          <a:chOff x="0" y="0"/>
          <a:chExt cx="0" cy="0"/>
        </a:xfrm>
      </p:grpSpPr>
      <p:sp>
        <p:nvSpPr>
          <p:cNvPr id="173" name="Google Shape;173;g1ee8d01f392_2_73"/>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174" name="Google Shape;174;g1ee8d01f392_2_7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g1ee8d01f392_2_7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g1ee8d01f392_2_7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a:solidFill>
                  <a:schemeClr val="lt1"/>
                </a:solidFill>
                <a:latin typeface="Libre Franklin"/>
                <a:ea typeface="Libre Franklin"/>
                <a:cs typeface="Libre Franklin"/>
                <a:sym typeface="Libre Franklin"/>
              </a:defRPr>
            </a:lvl1pPr>
            <a:lvl2pPr marL="0" lvl="1" indent="0" algn="l">
              <a:spcBef>
                <a:spcPts val="0"/>
              </a:spcBef>
              <a:buNone/>
              <a:defRPr sz="1800">
                <a:solidFill>
                  <a:schemeClr val="lt1"/>
                </a:solidFill>
                <a:latin typeface="Libre Franklin"/>
                <a:ea typeface="Libre Franklin"/>
                <a:cs typeface="Libre Franklin"/>
                <a:sym typeface="Libre Franklin"/>
              </a:defRPr>
            </a:lvl2pPr>
            <a:lvl3pPr marL="0" lvl="2" indent="0" algn="l">
              <a:spcBef>
                <a:spcPts val="0"/>
              </a:spcBef>
              <a:buNone/>
              <a:defRPr sz="1800">
                <a:solidFill>
                  <a:schemeClr val="lt1"/>
                </a:solidFill>
                <a:latin typeface="Libre Franklin"/>
                <a:ea typeface="Libre Franklin"/>
                <a:cs typeface="Libre Franklin"/>
                <a:sym typeface="Libre Franklin"/>
              </a:defRPr>
            </a:lvl3pPr>
            <a:lvl4pPr marL="0" lvl="3" indent="0" algn="l">
              <a:spcBef>
                <a:spcPts val="0"/>
              </a:spcBef>
              <a:buNone/>
              <a:defRPr sz="1800">
                <a:solidFill>
                  <a:schemeClr val="lt1"/>
                </a:solidFill>
                <a:latin typeface="Libre Franklin"/>
                <a:ea typeface="Libre Franklin"/>
                <a:cs typeface="Libre Franklin"/>
                <a:sym typeface="Libre Franklin"/>
              </a:defRPr>
            </a:lvl4pPr>
            <a:lvl5pPr marL="0" lvl="4" indent="0" algn="l">
              <a:spcBef>
                <a:spcPts val="0"/>
              </a:spcBef>
              <a:buNone/>
              <a:defRPr sz="1800">
                <a:solidFill>
                  <a:schemeClr val="lt1"/>
                </a:solidFill>
                <a:latin typeface="Libre Franklin"/>
                <a:ea typeface="Libre Franklin"/>
                <a:cs typeface="Libre Franklin"/>
                <a:sym typeface="Libre Franklin"/>
              </a:defRPr>
            </a:lvl5pPr>
            <a:lvl6pPr marL="0" lvl="5" indent="0" algn="l">
              <a:spcBef>
                <a:spcPts val="0"/>
              </a:spcBef>
              <a:buNone/>
              <a:defRPr sz="1800">
                <a:solidFill>
                  <a:schemeClr val="lt1"/>
                </a:solidFill>
                <a:latin typeface="Libre Franklin"/>
                <a:ea typeface="Libre Franklin"/>
                <a:cs typeface="Libre Franklin"/>
                <a:sym typeface="Libre Franklin"/>
              </a:defRPr>
            </a:lvl6pPr>
            <a:lvl7pPr marL="0" lvl="6" indent="0" algn="l">
              <a:spcBef>
                <a:spcPts val="0"/>
              </a:spcBef>
              <a:buNone/>
              <a:defRPr sz="1800">
                <a:solidFill>
                  <a:schemeClr val="lt1"/>
                </a:solidFill>
                <a:latin typeface="Libre Franklin"/>
                <a:ea typeface="Libre Franklin"/>
                <a:cs typeface="Libre Franklin"/>
                <a:sym typeface="Libre Franklin"/>
              </a:defRPr>
            </a:lvl7pPr>
            <a:lvl8pPr marL="0" lvl="7" indent="0" algn="l">
              <a:spcBef>
                <a:spcPts val="0"/>
              </a:spcBef>
              <a:buNone/>
              <a:defRPr sz="1800">
                <a:solidFill>
                  <a:schemeClr val="lt1"/>
                </a:solidFill>
                <a:latin typeface="Libre Franklin"/>
                <a:ea typeface="Libre Franklin"/>
                <a:cs typeface="Libre Franklin"/>
                <a:sym typeface="Libre Franklin"/>
              </a:defRPr>
            </a:lvl8pPr>
            <a:lvl9pPr marL="0" lvl="8" indent="0" algn="l">
              <a:spcBef>
                <a:spcPts val="0"/>
              </a:spcBef>
              <a:buNone/>
              <a:defRPr sz="1800">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7" name="Google Shape;177;g1ee8d01f392_2_7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78" name="Google Shape;178;g1ee8d01f392_2_73"/>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179" name="Google Shape;179;g1ee8d01f392_2_73"/>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180" name="Google Shape;180;g1ee8d01f392_2_73"/>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181" name="Google Shape;181;g1ee8d01f392_2_73"/>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182" name="Google Shape;182;g1ee8d01f392_2_73"/>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183" name="Google Shape;183;g1ee8d01f392_2_73"/>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4" name="Google Shape;184;g1ee8d01f392_2_73"/>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5" name="Google Shape;185;g1ee8d01f392_2_73"/>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6" name="Google Shape;186;g1ee8d01f392_2_73"/>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7" name="Google Shape;187;g1ee8d01f392_2_73"/>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188" name="Google Shape;188;g1ee8d01f392_2_73"/>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30"/>
        <p:cNvGrpSpPr/>
        <p:nvPr/>
      </p:nvGrpSpPr>
      <p:grpSpPr>
        <a:xfrm>
          <a:off x="0" y="0"/>
          <a:ext cx="0" cy="0"/>
          <a:chOff x="0" y="0"/>
          <a:chExt cx="0" cy="0"/>
        </a:xfrm>
      </p:grpSpPr>
      <p:sp>
        <p:nvSpPr>
          <p:cNvPr id="31" name="Google Shape;31;p42"/>
          <p:cNvSpPr/>
          <p:nvPr/>
        </p:nvSpPr>
        <p:spPr>
          <a:xfrm>
            <a:off x="400542" y="410817"/>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2"/>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2"/>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42"/>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5" name="Google Shape;35;p42"/>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6" name="Google Shape;36;p42"/>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7" name="Google Shape;37;p42"/>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8" name="Google Shape;38;p42"/>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42"/>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42"/>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4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42" name="Google Shape;42;p42"/>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43"/>
        <p:cNvGrpSpPr/>
        <p:nvPr/>
      </p:nvGrpSpPr>
      <p:grpSpPr>
        <a:xfrm>
          <a:off x="0" y="0"/>
          <a:ext cx="0" cy="0"/>
          <a:chOff x="0" y="0"/>
          <a:chExt cx="0" cy="0"/>
        </a:xfrm>
      </p:grpSpPr>
      <p:sp>
        <p:nvSpPr>
          <p:cNvPr id="44" name="Google Shape;44;p43"/>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5" name="Google Shape;45;p4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Google Shape;46;p43"/>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47" name="Google Shape;47;p4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4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43"/>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3"/>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52" name="Google Shape;52;p43"/>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53"/>
        <p:cNvGrpSpPr/>
        <p:nvPr/>
      </p:nvGrpSpPr>
      <p:grpSpPr>
        <a:xfrm>
          <a:off x="0" y="0"/>
          <a:ext cx="0" cy="0"/>
          <a:chOff x="0" y="0"/>
          <a:chExt cx="0" cy="0"/>
        </a:xfrm>
      </p:grpSpPr>
      <p:sp>
        <p:nvSpPr>
          <p:cNvPr id="54" name="Google Shape;54;p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Google Shape;56;p44"/>
          <p:cNvSpPr>
            <a:spLocks noGrp="1"/>
          </p:cNvSpPr>
          <p:nvPr>
            <p:ph type="pic" idx="2"/>
          </p:nvPr>
        </p:nvSpPr>
        <p:spPr>
          <a:xfrm>
            <a:off x="6027422" y="239584"/>
            <a:ext cx="5275415" cy="5432348"/>
          </a:xfrm>
          <a:prstGeom prst="rect">
            <a:avLst/>
          </a:prstGeom>
          <a:noFill/>
          <a:ln>
            <a:noFill/>
          </a:ln>
        </p:spPr>
      </p:sp>
      <p:sp>
        <p:nvSpPr>
          <p:cNvPr id="57" name="Google Shape;57;p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58" name="Google Shape;58;p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rgbClr val="101D49"/>
                </a:solidFill>
                <a:latin typeface="Calibri"/>
                <a:ea typeface="Calibri"/>
                <a:cs typeface="Calibri"/>
                <a:sym typeface="Calibri"/>
              </a:defRPr>
            </a:lvl1pPr>
            <a:lvl2pPr marL="0" lvl="1" indent="0" algn="l">
              <a:spcBef>
                <a:spcPts val="0"/>
              </a:spcBef>
              <a:buNone/>
              <a:defRPr sz="1800" b="0" i="0" u="none" strike="noStrike" cap="none">
                <a:solidFill>
                  <a:srgbClr val="101D49"/>
                </a:solidFill>
                <a:latin typeface="Calibri"/>
                <a:ea typeface="Calibri"/>
                <a:cs typeface="Calibri"/>
                <a:sym typeface="Calibri"/>
              </a:defRPr>
            </a:lvl2pPr>
            <a:lvl3pPr marL="0" lvl="2" indent="0" algn="l">
              <a:spcBef>
                <a:spcPts val="0"/>
              </a:spcBef>
              <a:buNone/>
              <a:defRPr sz="1800" b="0" i="0" u="none" strike="noStrike" cap="none">
                <a:solidFill>
                  <a:srgbClr val="101D49"/>
                </a:solidFill>
                <a:latin typeface="Calibri"/>
                <a:ea typeface="Calibri"/>
                <a:cs typeface="Calibri"/>
                <a:sym typeface="Calibri"/>
              </a:defRPr>
            </a:lvl3pPr>
            <a:lvl4pPr marL="0" lvl="3" indent="0" algn="l">
              <a:spcBef>
                <a:spcPts val="0"/>
              </a:spcBef>
              <a:buNone/>
              <a:defRPr sz="1800" b="0" i="0" u="none" strike="noStrike" cap="none">
                <a:solidFill>
                  <a:srgbClr val="101D49"/>
                </a:solidFill>
                <a:latin typeface="Calibri"/>
                <a:ea typeface="Calibri"/>
                <a:cs typeface="Calibri"/>
                <a:sym typeface="Calibri"/>
              </a:defRPr>
            </a:lvl4pPr>
            <a:lvl5pPr marL="0" lvl="4" indent="0" algn="l">
              <a:spcBef>
                <a:spcPts val="0"/>
              </a:spcBef>
              <a:buNone/>
              <a:defRPr sz="1800" b="0" i="0" u="none" strike="noStrike" cap="none">
                <a:solidFill>
                  <a:srgbClr val="101D49"/>
                </a:solidFill>
                <a:latin typeface="Calibri"/>
                <a:ea typeface="Calibri"/>
                <a:cs typeface="Calibri"/>
                <a:sym typeface="Calibri"/>
              </a:defRPr>
            </a:lvl5pPr>
            <a:lvl6pPr marL="0" lvl="5" indent="0" algn="l">
              <a:spcBef>
                <a:spcPts val="0"/>
              </a:spcBef>
              <a:buNone/>
              <a:defRPr sz="1800" b="0" i="0" u="none" strike="noStrike" cap="none">
                <a:solidFill>
                  <a:srgbClr val="101D49"/>
                </a:solidFill>
                <a:latin typeface="Calibri"/>
                <a:ea typeface="Calibri"/>
                <a:cs typeface="Calibri"/>
                <a:sym typeface="Calibri"/>
              </a:defRPr>
            </a:lvl6pPr>
            <a:lvl7pPr marL="0" lvl="6" indent="0" algn="l">
              <a:spcBef>
                <a:spcPts val="0"/>
              </a:spcBef>
              <a:buNone/>
              <a:defRPr sz="1800" b="0" i="0" u="none" strike="noStrike" cap="none">
                <a:solidFill>
                  <a:srgbClr val="101D49"/>
                </a:solidFill>
                <a:latin typeface="Calibri"/>
                <a:ea typeface="Calibri"/>
                <a:cs typeface="Calibri"/>
                <a:sym typeface="Calibri"/>
              </a:defRPr>
            </a:lvl7pPr>
            <a:lvl8pPr marL="0" lvl="7" indent="0" algn="l">
              <a:spcBef>
                <a:spcPts val="0"/>
              </a:spcBef>
              <a:buNone/>
              <a:defRPr sz="1800" b="0" i="0" u="none" strike="noStrike" cap="none">
                <a:solidFill>
                  <a:srgbClr val="101D49"/>
                </a:solidFill>
                <a:latin typeface="Calibri"/>
                <a:ea typeface="Calibri"/>
                <a:cs typeface="Calibri"/>
                <a:sym typeface="Calibri"/>
              </a:defRPr>
            </a:lvl8pPr>
            <a:lvl9pPr marL="0" lvl="8" indent="0" algn="l">
              <a:spcBef>
                <a:spcPts val="0"/>
              </a:spcBef>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3" name="Google Shape;63;p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64"/>
        <p:cNvGrpSpPr/>
        <p:nvPr/>
      </p:nvGrpSpPr>
      <p:grpSpPr>
        <a:xfrm>
          <a:off x="0" y="0"/>
          <a:ext cx="0" cy="0"/>
          <a:chOff x="0" y="0"/>
          <a:chExt cx="0" cy="0"/>
        </a:xfrm>
      </p:grpSpPr>
      <p:sp>
        <p:nvSpPr>
          <p:cNvPr id="65" name="Google Shape;65;p4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4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4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68" name="Google Shape;68;p4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4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Calibri"/>
                <a:ea typeface="Calibri"/>
                <a:cs typeface="Calibri"/>
                <a:sym typeface="Calibri"/>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4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rgbClr val="101D49"/>
                </a:solidFill>
                <a:latin typeface="Calibri"/>
                <a:ea typeface="Calibri"/>
                <a:cs typeface="Calibri"/>
                <a:sym typeface="Calibri"/>
              </a:defRPr>
            </a:lvl1pPr>
            <a:lvl2pPr marL="0" lvl="1" indent="0" algn="l">
              <a:spcBef>
                <a:spcPts val="0"/>
              </a:spcBef>
              <a:buNone/>
              <a:defRPr sz="1800" b="0" i="0" u="none" strike="noStrike" cap="none">
                <a:solidFill>
                  <a:srgbClr val="101D49"/>
                </a:solidFill>
                <a:latin typeface="Calibri"/>
                <a:ea typeface="Calibri"/>
                <a:cs typeface="Calibri"/>
                <a:sym typeface="Calibri"/>
              </a:defRPr>
            </a:lvl2pPr>
            <a:lvl3pPr marL="0" lvl="2" indent="0" algn="l">
              <a:spcBef>
                <a:spcPts val="0"/>
              </a:spcBef>
              <a:buNone/>
              <a:defRPr sz="1800" b="0" i="0" u="none" strike="noStrike" cap="none">
                <a:solidFill>
                  <a:srgbClr val="101D49"/>
                </a:solidFill>
                <a:latin typeface="Calibri"/>
                <a:ea typeface="Calibri"/>
                <a:cs typeface="Calibri"/>
                <a:sym typeface="Calibri"/>
              </a:defRPr>
            </a:lvl3pPr>
            <a:lvl4pPr marL="0" lvl="3" indent="0" algn="l">
              <a:spcBef>
                <a:spcPts val="0"/>
              </a:spcBef>
              <a:buNone/>
              <a:defRPr sz="1800" b="0" i="0" u="none" strike="noStrike" cap="none">
                <a:solidFill>
                  <a:srgbClr val="101D49"/>
                </a:solidFill>
                <a:latin typeface="Calibri"/>
                <a:ea typeface="Calibri"/>
                <a:cs typeface="Calibri"/>
                <a:sym typeface="Calibri"/>
              </a:defRPr>
            </a:lvl4pPr>
            <a:lvl5pPr marL="0" lvl="4" indent="0" algn="l">
              <a:spcBef>
                <a:spcPts val="0"/>
              </a:spcBef>
              <a:buNone/>
              <a:defRPr sz="1800" b="0" i="0" u="none" strike="noStrike" cap="none">
                <a:solidFill>
                  <a:srgbClr val="101D49"/>
                </a:solidFill>
                <a:latin typeface="Calibri"/>
                <a:ea typeface="Calibri"/>
                <a:cs typeface="Calibri"/>
                <a:sym typeface="Calibri"/>
              </a:defRPr>
            </a:lvl5pPr>
            <a:lvl6pPr marL="0" lvl="5" indent="0" algn="l">
              <a:spcBef>
                <a:spcPts val="0"/>
              </a:spcBef>
              <a:buNone/>
              <a:defRPr sz="1800" b="0" i="0" u="none" strike="noStrike" cap="none">
                <a:solidFill>
                  <a:srgbClr val="101D49"/>
                </a:solidFill>
                <a:latin typeface="Calibri"/>
                <a:ea typeface="Calibri"/>
                <a:cs typeface="Calibri"/>
                <a:sym typeface="Calibri"/>
              </a:defRPr>
            </a:lvl6pPr>
            <a:lvl7pPr marL="0" lvl="6" indent="0" algn="l">
              <a:spcBef>
                <a:spcPts val="0"/>
              </a:spcBef>
              <a:buNone/>
              <a:defRPr sz="1800" b="0" i="0" u="none" strike="noStrike" cap="none">
                <a:solidFill>
                  <a:srgbClr val="101D49"/>
                </a:solidFill>
                <a:latin typeface="Calibri"/>
                <a:ea typeface="Calibri"/>
                <a:cs typeface="Calibri"/>
                <a:sym typeface="Calibri"/>
              </a:defRPr>
            </a:lvl7pPr>
            <a:lvl8pPr marL="0" lvl="7" indent="0" algn="l">
              <a:spcBef>
                <a:spcPts val="0"/>
              </a:spcBef>
              <a:buNone/>
              <a:defRPr sz="1800" b="0" i="0" u="none" strike="noStrike" cap="none">
                <a:solidFill>
                  <a:srgbClr val="101D49"/>
                </a:solidFill>
                <a:latin typeface="Calibri"/>
                <a:ea typeface="Calibri"/>
                <a:cs typeface="Calibri"/>
                <a:sym typeface="Calibri"/>
              </a:defRPr>
            </a:lvl8pPr>
            <a:lvl9pPr marL="0" lvl="8" indent="0" algn="l">
              <a:spcBef>
                <a:spcPts val="0"/>
              </a:spcBef>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71" name="Google Shape;71;p4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4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sz="2000">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sz="1600">
                <a:latin typeface="Calibri"/>
                <a:ea typeface="Calibri"/>
                <a:cs typeface="Calibri"/>
                <a:sym typeface="Calibri"/>
              </a:defRPr>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74" name="Google Shape;74;p4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75"/>
        <p:cNvGrpSpPr/>
        <p:nvPr/>
      </p:nvGrpSpPr>
      <p:grpSpPr>
        <a:xfrm>
          <a:off x="0" y="0"/>
          <a:ext cx="0" cy="0"/>
          <a:chOff x="0" y="0"/>
          <a:chExt cx="0" cy="0"/>
        </a:xfrm>
      </p:grpSpPr>
      <p:sp>
        <p:nvSpPr>
          <p:cNvPr id="76" name="Google Shape;76;p4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77" name="Google Shape;77;p4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4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0" name="Google Shape;80;p4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81" name="Google Shape;81;p4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82"/>
        <p:cNvGrpSpPr/>
        <p:nvPr/>
      </p:nvGrpSpPr>
      <p:grpSpPr>
        <a:xfrm>
          <a:off x="0" y="0"/>
          <a:ext cx="0" cy="0"/>
          <a:chOff x="0" y="0"/>
          <a:chExt cx="0" cy="0"/>
        </a:xfrm>
      </p:grpSpPr>
      <p:sp>
        <p:nvSpPr>
          <p:cNvPr id="83" name="Google Shape;83;p47"/>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84" name="Google Shape;84;p47"/>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47"/>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47"/>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Calibri"/>
                <a:ea typeface="Calibri"/>
                <a:cs typeface="Calibri"/>
                <a:sym typeface="Calibri"/>
              </a:defRPr>
            </a:lvl1pPr>
            <a:lvl2pPr marL="0" lvl="1" indent="0" algn="l">
              <a:spcBef>
                <a:spcPts val="0"/>
              </a:spcBef>
              <a:buNone/>
              <a:defRPr sz="1800" b="0" i="0" u="none" strike="noStrike" cap="none">
                <a:solidFill>
                  <a:schemeClr val="lt1"/>
                </a:solidFill>
                <a:latin typeface="Calibri"/>
                <a:ea typeface="Calibri"/>
                <a:cs typeface="Calibri"/>
                <a:sym typeface="Calibri"/>
              </a:defRPr>
            </a:lvl2pPr>
            <a:lvl3pPr marL="0" lvl="2" indent="0" algn="l">
              <a:spcBef>
                <a:spcPts val="0"/>
              </a:spcBef>
              <a:buNone/>
              <a:defRPr sz="1800" b="0" i="0" u="none" strike="noStrike" cap="none">
                <a:solidFill>
                  <a:schemeClr val="lt1"/>
                </a:solidFill>
                <a:latin typeface="Calibri"/>
                <a:ea typeface="Calibri"/>
                <a:cs typeface="Calibri"/>
                <a:sym typeface="Calibri"/>
              </a:defRPr>
            </a:lvl3pPr>
            <a:lvl4pPr marL="0" lvl="3" indent="0" algn="l">
              <a:spcBef>
                <a:spcPts val="0"/>
              </a:spcBef>
              <a:buNone/>
              <a:defRPr sz="1800" b="0" i="0" u="none" strike="noStrike" cap="none">
                <a:solidFill>
                  <a:schemeClr val="lt1"/>
                </a:solidFill>
                <a:latin typeface="Calibri"/>
                <a:ea typeface="Calibri"/>
                <a:cs typeface="Calibri"/>
                <a:sym typeface="Calibri"/>
              </a:defRPr>
            </a:lvl4pPr>
            <a:lvl5pPr marL="0" lvl="4" indent="0" algn="l">
              <a:spcBef>
                <a:spcPts val="0"/>
              </a:spcBef>
              <a:buNone/>
              <a:defRPr sz="1800" b="0" i="0" u="none" strike="noStrike" cap="none">
                <a:solidFill>
                  <a:schemeClr val="lt1"/>
                </a:solidFill>
                <a:latin typeface="Calibri"/>
                <a:ea typeface="Calibri"/>
                <a:cs typeface="Calibri"/>
                <a:sym typeface="Calibri"/>
              </a:defRPr>
            </a:lvl5pPr>
            <a:lvl6pPr marL="0" lvl="5" indent="0" algn="l">
              <a:spcBef>
                <a:spcPts val="0"/>
              </a:spcBef>
              <a:buNone/>
              <a:defRPr sz="1800" b="0" i="0" u="none" strike="noStrike" cap="none">
                <a:solidFill>
                  <a:schemeClr val="lt1"/>
                </a:solidFill>
                <a:latin typeface="Calibri"/>
                <a:ea typeface="Calibri"/>
                <a:cs typeface="Calibri"/>
                <a:sym typeface="Calibri"/>
              </a:defRPr>
            </a:lvl6pPr>
            <a:lvl7pPr marL="0" lvl="6" indent="0" algn="l">
              <a:spcBef>
                <a:spcPts val="0"/>
              </a:spcBef>
              <a:buNone/>
              <a:defRPr sz="1800" b="0" i="0" u="none" strike="noStrike" cap="none">
                <a:solidFill>
                  <a:schemeClr val="lt1"/>
                </a:solidFill>
                <a:latin typeface="Calibri"/>
                <a:ea typeface="Calibri"/>
                <a:cs typeface="Calibri"/>
                <a:sym typeface="Calibri"/>
              </a:defRPr>
            </a:lvl7pPr>
            <a:lvl8pPr marL="0" lvl="7" indent="0" algn="l">
              <a:spcBef>
                <a:spcPts val="0"/>
              </a:spcBef>
              <a:buNone/>
              <a:defRPr sz="1800" b="0" i="0" u="none" strike="noStrike" cap="none">
                <a:solidFill>
                  <a:schemeClr val="lt1"/>
                </a:solidFill>
                <a:latin typeface="Calibri"/>
                <a:ea typeface="Calibri"/>
                <a:cs typeface="Calibri"/>
                <a:sym typeface="Calibri"/>
              </a:defRPr>
            </a:lvl8pPr>
            <a:lvl9pPr marL="0" lvl="8" indent="0" algn="l">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7" name="Google Shape;87;p47"/>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88" name="Google Shape;88;p47"/>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89" name="Google Shape;89;p47"/>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90" name="Google Shape;90;p47"/>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91" name="Google Shape;91;p47"/>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92" name="Google Shape;92;p47"/>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93" name="Google Shape;93;p47"/>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4" name="Google Shape;94;p47"/>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5" name="Google Shape;95;p47"/>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6" name="Google Shape;96;p47"/>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7" name="Google Shape;97;p47"/>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98" name="Google Shape;98;p47"/>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09"/>
        <p:cNvGrpSpPr/>
        <p:nvPr/>
      </p:nvGrpSpPr>
      <p:grpSpPr>
        <a:xfrm>
          <a:off x="0" y="0"/>
          <a:ext cx="0" cy="0"/>
          <a:chOff x="0" y="0"/>
          <a:chExt cx="0" cy="0"/>
        </a:xfrm>
      </p:grpSpPr>
      <p:sp>
        <p:nvSpPr>
          <p:cNvPr id="110" name="Google Shape;110;g1ee8d01f392_2_1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11" name="Google Shape;111;g1ee8d01f392_2_10"/>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Libre Franklin"/>
              <a:buNone/>
              <a:defRPr sz="7200" b="0"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g1ee8d01f392_2_10"/>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113" name="Google Shape;113;g1ee8d01f392_2_10"/>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g1ee8d01f392_2_10"/>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g1ee8d01f392_2_10"/>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grpSp>
        <p:nvGrpSpPr>
          <p:cNvPr id="116" name="Google Shape;116;g1ee8d01f392_2_10"/>
          <p:cNvGrpSpPr/>
          <p:nvPr/>
        </p:nvGrpSpPr>
        <p:grpSpPr>
          <a:xfrm>
            <a:off x="752860" y="744473"/>
            <a:ext cx="10674117" cy="5349671"/>
            <a:chOff x="752858" y="744469"/>
            <a:chExt cx="10674117" cy="5349671"/>
          </a:xfrm>
        </p:grpSpPr>
        <p:sp>
          <p:nvSpPr>
            <p:cNvPr id="117" name="Google Shape;117;g1ee8d01f392_2_10"/>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118" name="Google Shape;118;g1ee8d01f392_2_10"/>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9" name="Google Shape;119;g1ee8d01f392_2_10"/>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120"/>
        <p:cNvGrpSpPr/>
        <p:nvPr/>
      </p:nvGrpSpPr>
      <p:grpSpPr>
        <a:xfrm>
          <a:off x="0" y="0"/>
          <a:ext cx="0" cy="0"/>
          <a:chOff x="0" y="0"/>
          <a:chExt cx="0" cy="0"/>
        </a:xfrm>
      </p:grpSpPr>
      <p:sp>
        <p:nvSpPr>
          <p:cNvPr id="121" name="Google Shape;121;g1ee8d01f392_2_2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22" name="Google Shape;122;g1ee8d01f392_2_21"/>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g1ee8d01f392_2_21"/>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g1ee8d01f392_2_21"/>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25" name="Google Shape;125;g1ee8d01f392_2_21"/>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26" name="Google Shape;126;g1ee8d01f392_2_21"/>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27" name="Google Shape;127;g1ee8d01f392_2_21"/>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28" name="Google Shape;128;g1ee8d01f392_2_21"/>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g1ee8d01f392_2_21"/>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g1ee8d01f392_2_21"/>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lvl="0" indent="0" algn="l">
              <a:spcBef>
                <a:spcPts val="0"/>
              </a:spcBef>
              <a:buNone/>
              <a:defRPr sz="1800" b="0" i="0" u="none" strike="noStrike" cap="none">
                <a:solidFill>
                  <a:schemeClr val="lt1"/>
                </a:solidFill>
                <a:latin typeface="Libre Franklin"/>
                <a:ea typeface="Libre Franklin"/>
                <a:cs typeface="Libre Franklin"/>
                <a:sym typeface="Libre Franklin"/>
              </a:defRPr>
            </a:lvl1pPr>
            <a:lvl2pPr marL="0" lvl="1" indent="0" algn="l">
              <a:spcBef>
                <a:spcPts val="0"/>
              </a:spcBef>
              <a:buNone/>
              <a:defRPr sz="1800" b="0" i="0" u="none" strike="noStrike" cap="none">
                <a:solidFill>
                  <a:schemeClr val="lt1"/>
                </a:solidFill>
                <a:latin typeface="Libre Franklin"/>
                <a:ea typeface="Libre Franklin"/>
                <a:cs typeface="Libre Franklin"/>
                <a:sym typeface="Libre Franklin"/>
              </a:defRPr>
            </a:lvl2pPr>
            <a:lvl3pPr marL="0" lvl="2" indent="0" algn="l">
              <a:spcBef>
                <a:spcPts val="0"/>
              </a:spcBef>
              <a:buNone/>
              <a:defRPr sz="1800" b="0" i="0" u="none" strike="noStrike" cap="none">
                <a:solidFill>
                  <a:schemeClr val="lt1"/>
                </a:solidFill>
                <a:latin typeface="Libre Franklin"/>
                <a:ea typeface="Libre Franklin"/>
                <a:cs typeface="Libre Franklin"/>
                <a:sym typeface="Libre Franklin"/>
              </a:defRPr>
            </a:lvl3pPr>
            <a:lvl4pPr marL="0" lvl="3" indent="0" algn="l">
              <a:spcBef>
                <a:spcPts val="0"/>
              </a:spcBef>
              <a:buNone/>
              <a:defRPr sz="1800" b="0" i="0" u="none" strike="noStrike" cap="none">
                <a:solidFill>
                  <a:schemeClr val="lt1"/>
                </a:solidFill>
                <a:latin typeface="Libre Franklin"/>
                <a:ea typeface="Libre Franklin"/>
                <a:cs typeface="Libre Franklin"/>
                <a:sym typeface="Libre Franklin"/>
              </a:defRPr>
            </a:lvl4pPr>
            <a:lvl5pPr marL="0" lvl="4" indent="0" algn="l">
              <a:spcBef>
                <a:spcPts val="0"/>
              </a:spcBef>
              <a:buNone/>
              <a:defRPr sz="1800" b="0" i="0" u="none" strike="noStrike" cap="none">
                <a:solidFill>
                  <a:schemeClr val="lt1"/>
                </a:solidFill>
                <a:latin typeface="Libre Franklin"/>
                <a:ea typeface="Libre Franklin"/>
                <a:cs typeface="Libre Franklin"/>
                <a:sym typeface="Libre Franklin"/>
              </a:defRPr>
            </a:lvl5pPr>
            <a:lvl6pPr marL="0" lvl="5" indent="0" algn="l">
              <a:spcBef>
                <a:spcPts val="0"/>
              </a:spcBef>
              <a:buNone/>
              <a:defRPr sz="1800" b="0" i="0" u="none" strike="noStrike" cap="none">
                <a:solidFill>
                  <a:schemeClr val="lt1"/>
                </a:solidFill>
                <a:latin typeface="Libre Franklin"/>
                <a:ea typeface="Libre Franklin"/>
                <a:cs typeface="Libre Franklin"/>
                <a:sym typeface="Libre Franklin"/>
              </a:defRPr>
            </a:lvl6pPr>
            <a:lvl7pPr marL="0" lvl="6" indent="0" algn="l">
              <a:spcBef>
                <a:spcPts val="0"/>
              </a:spcBef>
              <a:buNone/>
              <a:defRPr sz="1800" b="0" i="0" u="none" strike="noStrike" cap="none">
                <a:solidFill>
                  <a:schemeClr val="lt1"/>
                </a:solidFill>
                <a:latin typeface="Libre Franklin"/>
                <a:ea typeface="Libre Franklin"/>
                <a:cs typeface="Libre Franklin"/>
                <a:sym typeface="Libre Franklin"/>
              </a:defRPr>
            </a:lvl7pPr>
            <a:lvl8pPr marL="0" lvl="7" indent="0" algn="l">
              <a:spcBef>
                <a:spcPts val="0"/>
              </a:spcBef>
              <a:buNone/>
              <a:defRPr sz="1800" b="0" i="0" u="none" strike="noStrike" cap="none">
                <a:solidFill>
                  <a:schemeClr val="lt1"/>
                </a:solidFill>
                <a:latin typeface="Libre Franklin"/>
                <a:ea typeface="Libre Franklin"/>
                <a:cs typeface="Libre Franklin"/>
                <a:sym typeface="Libre Franklin"/>
              </a:defRPr>
            </a:lvl8pPr>
            <a:lvl9pPr marL="0" lvl="8" indent="0" algn="l">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31" name="Google Shape;131;g1ee8d01f392_2_21"/>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132" name="Google Shape;132;g1ee8d01f392_2_21"/>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
        <p:cNvGrpSpPr/>
        <p:nvPr/>
      </p:nvGrpSpPr>
      <p:grpSpPr>
        <a:xfrm>
          <a:off x="0" y="0"/>
          <a:ext cx="0" cy="0"/>
          <a:chOff x="0" y="0"/>
          <a:chExt cx="0" cy="0"/>
        </a:xfrm>
      </p:grpSpPr>
      <p:sp>
        <p:nvSpPr>
          <p:cNvPr id="10" name="Google Shape;10;p4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4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Calibri"/>
                <a:ea typeface="Calibri"/>
                <a:cs typeface="Calibri"/>
                <a:sym typeface="Calibri"/>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Calibri"/>
                <a:ea typeface="Calibri"/>
                <a:cs typeface="Calibri"/>
                <a:sym typeface="Calibri"/>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Calibri"/>
                <a:ea typeface="Calibri"/>
                <a:cs typeface="Calibri"/>
                <a:sym typeface="Calibri"/>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Calibri"/>
                <a:ea typeface="Calibri"/>
                <a:cs typeface="Calibri"/>
                <a:sym typeface="Calibri"/>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Calibri"/>
                <a:ea typeface="Calibri"/>
                <a:cs typeface="Calibri"/>
                <a:sym typeface="Calibri"/>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2" name="Google Shape;12;p4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3" name="Google Shape;13;p4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4" name="Google Shape;14;p4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lt1"/>
                </a:solidFill>
                <a:latin typeface="Calibri"/>
                <a:ea typeface="Calibri"/>
                <a:cs typeface="Calibri"/>
                <a:sym typeface="Calibri"/>
              </a:defRPr>
            </a:lvl1pPr>
            <a:lvl2pPr marL="0" marR="0" lvl="1" indent="0" algn="l" rtl="0">
              <a:spcBef>
                <a:spcPts val="0"/>
              </a:spcBef>
              <a:buNone/>
              <a:defRPr sz="1800" b="0" i="0" u="none" strike="noStrike" cap="none">
                <a:solidFill>
                  <a:schemeClr val="lt1"/>
                </a:solidFill>
                <a:latin typeface="Calibri"/>
                <a:ea typeface="Calibri"/>
                <a:cs typeface="Calibri"/>
                <a:sym typeface="Calibri"/>
              </a:defRPr>
            </a:lvl2pPr>
            <a:lvl3pPr marL="0" marR="0" lvl="2" indent="0" algn="l" rtl="0">
              <a:spcBef>
                <a:spcPts val="0"/>
              </a:spcBef>
              <a:buNone/>
              <a:defRPr sz="1800" b="0" i="0" u="none" strike="noStrike" cap="none">
                <a:solidFill>
                  <a:schemeClr val="lt1"/>
                </a:solidFill>
                <a:latin typeface="Calibri"/>
                <a:ea typeface="Calibri"/>
                <a:cs typeface="Calibri"/>
                <a:sym typeface="Calibri"/>
              </a:defRPr>
            </a:lvl3pPr>
            <a:lvl4pPr marL="0" marR="0" lvl="3" indent="0" algn="l" rtl="0">
              <a:spcBef>
                <a:spcPts val="0"/>
              </a:spcBef>
              <a:buNone/>
              <a:defRPr sz="1800" b="0" i="0" u="none" strike="noStrike" cap="none">
                <a:solidFill>
                  <a:schemeClr val="lt1"/>
                </a:solidFill>
                <a:latin typeface="Calibri"/>
                <a:ea typeface="Calibri"/>
                <a:cs typeface="Calibri"/>
                <a:sym typeface="Calibri"/>
              </a:defRPr>
            </a:lvl4pPr>
            <a:lvl5pPr marL="0" marR="0" lvl="4" indent="0" algn="l" rtl="0">
              <a:spcBef>
                <a:spcPts val="0"/>
              </a:spcBef>
              <a:buNone/>
              <a:defRPr sz="1800" b="0" i="0" u="none" strike="noStrike" cap="none">
                <a:solidFill>
                  <a:schemeClr val="lt1"/>
                </a:solidFill>
                <a:latin typeface="Calibri"/>
                <a:ea typeface="Calibri"/>
                <a:cs typeface="Calibri"/>
                <a:sym typeface="Calibri"/>
              </a:defRPr>
            </a:lvl5pPr>
            <a:lvl6pPr marL="0" marR="0" lvl="5" indent="0" algn="l" rtl="0">
              <a:spcBef>
                <a:spcPts val="0"/>
              </a:spcBef>
              <a:buNone/>
              <a:defRPr sz="1800" b="0" i="0" u="none" strike="noStrike" cap="none">
                <a:solidFill>
                  <a:schemeClr val="lt1"/>
                </a:solidFill>
                <a:latin typeface="Calibri"/>
                <a:ea typeface="Calibri"/>
                <a:cs typeface="Calibri"/>
                <a:sym typeface="Calibri"/>
              </a:defRPr>
            </a:lvl6pPr>
            <a:lvl7pPr marL="0" marR="0" lvl="6" indent="0" algn="l" rtl="0">
              <a:spcBef>
                <a:spcPts val="0"/>
              </a:spcBef>
              <a:buNone/>
              <a:defRPr sz="1800" b="0" i="0" u="none" strike="noStrike" cap="none">
                <a:solidFill>
                  <a:schemeClr val="lt1"/>
                </a:solidFill>
                <a:latin typeface="Calibri"/>
                <a:ea typeface="Calibri"/>
                <a:cs typeface="Calibri"/>
                <a:sym typeface="Calibri"/>
              </a:defRPr>
            </a:lvl7pPr>
            <a:lvl8pPr marL="0" marR="0" lvl="7" indent="0" algn="l" rtl="0">
              <a:spcBef>
                <a:spcPts val="0"/>
              </a:spcBef>
              <a:buNone/>
              <a:defRPr sz="1800" b="0" i="0" u="none" strike="noStrike" cap="none">
                <a:solidFill>
                  <a:schemeClr val="lt1"/>
                </a:solidFill>
                <a:latin typeface="Calibri"/>
                <a:ea typeface="Calibri"/>
                <a:cs typeface="Calibri"/>
                <a:sym typeface="Calibri"/>
              </a:defRPr>
            </a:lvl8pPr>
            <a:lvl9pPr marL="0" marR="0" lvl="8" indent="0" algn="l" rtl="0">
              <a:spcBef>
                <a:spcPts val="0"/>
              </a:spcBef>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5" name="Google Shape;15;p4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Calibri"/>
              <a:buNone/>
            </a:pPr>
            <a:r>
              <a:rPr lang="en-US" sz="4400" b="1" i="0" u="none" strike="noStrike" cap="none">
                <a:solidFill>
                  <a:srgbClr val="101D49"/>
                </a:solidFill>
                <a:latin typeface="Calibri"/>
                <a:ea typeface="Calibri"/>
                <a:cs typeface="Calibri"/>
                <a:sym typeface="Calibri"/>
              </a:rPr>
              <a:t>Click to edit Master title style</a:t>
            </a:r>
            <a:endParaRPr/>
          </a:p>
        </p:txBody>
      </p:sp>
      <p:sp>
        <p:nvSpPr>
          <p:cNvPr id="16" name="Google Shape;16;p4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4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 name="Google Shape;18;p4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9"/>
        <p:cNvGrpSpPr/>
        <p:nvPr/>
      </p:nvGrpSpPr>
      <p:grpSpPr>
        <a:xfrm>
          <a:off x="0" y="0"/>
          <a:ext cx="0" cy="0"/>
          <a:chOff x="0" y="0"/>
          <a:chExt cx="0" cy="0"/>
        </a:xfrm>
      </p:grpSpPr>
      <p:sp>
        <p:nvSpPr>
          <p:cNvPr id="100" name="Google Shape;100;g1ee8d01f392_2_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
        <p:nvSpPr>
          <p:cNvPr id="101" name="Google Shape;101;g1ee8d01f392_2_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Libre Franklin"/>
                <a:ea typeface="Libre Franklin"/>
                <a:cs typeface="Libre Franklin"/>
                <a:sym typeface="Libre Franklin"/>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Libre Franklin"/>
                <a:ea typeface="Libre Franklin"/>
                <a:cs typeface="Libre Franklin"/>
                <a:sym typeface="Libre Franklin"/>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Libre Franklin"/>
                <a:ea typeface="Libre Franklin"/>
                <a:cs typeface="Libre Franklin"/>
                <a:sym typeface="Libre Franklin"/>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Libre Franklin"/>
                <a:ea typeface="Libre Franklin"/>
                <a:cs typeface="Libre Franklin"/>
                <a:sym typeface="Libre Franklin"/>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Libre Franklin"/>
                <a:ea typeface="Libre Franklin"/>
                <a:cs typeface="Libre Franklin"/>
                <a:sym typeface="Libre Franklin"/>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02" name="Google Shape;102;g1ee8d01f392_2_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3" name="Google Shape;103;g1ee8d01f392_2_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4" name="Google Shape;104;g1ee8d01f392_2_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lt1"/>
                </a:solidFill>
                <a:latin typeface="Libre Franklin"/>
                <a:ea typeface="Libre Franklin"/>
                <a:cs typeface="Libre Franklin"/>
                <a:sym typeface="Libre Franklin"/>
              </a:defRPr>
            </a:lvl1pPr>
            <a:lvl2pPr marL="0" marR="0" lvl="1" indent="0" algn="l" rtl="0">
              <a:spcBef>
                <a:spcPts val="0"/>
              </a:spcBef>
              <a:buNone/>
              <a:defRPr sz="1800" b="0" i="0" u="none" strike="noStrike" cap="none">
                <a:solidFill>
                  <a:schemeClr val="lt1"/>
                </a:solidFill>
                <a:latin typeface="Libre Franklin"/>
                <a:ea typeface="Libre Franklin"/>
                <a:cs typeface="Libre Franklin"/>
                <a:sym typeface="Libre Franklin"/>
              </a:defRPr>
            </a:lvl2pPr>
            <a:lvl3pPr marL="0" marR="0" lvl="2" indent="0" algn="l" rtl="0">
              <a:spcBef>
                <a:spcPts val="0"/>
              </a:spcBef>
              <a:buNone/>
              <a:defRPr sz="1800" b="0" i="0" u="none" strike="noStrike" cap="none">
                <a:solidFill>
                  <a:schemeClr val="lt1"/>
                </a:solidFill>
                <a:latin typeface="Libre Franklin"/>
                <a:ea typeface="Libre Franklin"/>
                <a:cs typeface="Libre Franklin"/>
                <a:sym typeface="Libre Franklin"/>
              </a:defRPr>
            </a:lvl3pPr>
            <a:lvl4pPr marL="0" marR="0" lvl="3" indent="0" algn="l" rtl="0">
              <a:spcBef>
                <a:spcPts val="0"/>
              </a:spcBef>
              <a:buNone/>
              <a:defRPr sz="1800" b="0" i="0" u="none" strike="noStrike" cap="none">
                <a:solidFill>
                  <a:schemeClr val="lt1"/>
                </a:solidFill>
                <a:latin typeface="Libre Franklin"/>
                <a:ea typeface="Libre Franklin"/>
                <a:cs typeface="Libre Franklin"/>
                <a:sym typeface="Libre Franklin"/>
              </a:defRPr>
            </a:lvl4pPr>
            <a:lvl5pPr marL="0" marR="0" lvl="4" indent="0" algn="l" rtl="0">
              <a:spcBef>
                <a:spcPts val="0"/>
              </a:spcBef>
              <a:buNone/>
              <a:defRPr sz="1800" b="0" i="0" u="none" strike="noStrike" cap="none">
                <a:solidFill>
                  <a:schemeClr val="lt1"/>
                </a:solidFill>
                <a:latin typeface="Libre Franklin"/>
                <a:ea typeface="Libre Franklin"/>
                <a:cs typeface="Libre Franklin"/>
                <a:sym typeface="Libre Franklin"/>
              </a:defRPr>
            </a:lvl5pPr>
            <a:lvl6pPr marL="0" marR="0" lvl="5" indent="0" algn="l" rtl="0">
              <a:spcBef>
                <a:spcPts val="0"/>
              </a:spcBef>
              <a:buNone/>
              <a:defRPr sz="1800" b="0" i="0" u="none" strike="noStrike" cap="none">
                <a:solidFill>
                  <a:schemeClr val="lt1"/>
                </a:solidFill>
                <a:latin typeface="Libre Franklin"/>
                <a:ea typeface="Libre Franklin"/>
                <a:cs typeface="Libre Franklin"/>
                <a:sym typeface="Libre Franklin"/>
              </a:defRPr>
            </a:lvl6pPr>
            <a:lvl7pPr marL="0" marR="0" lvl="6" indent="0" algn="l" rtl="0">
              <a:spcBef>
                <a:spcPts val="0"/>
              </a:spcBef>
              <a:buNone/>
              <a:defRPr sz="1800" b="0" i="0" u="none" strike="noStrike" cap="none">
                <a:solidFill>
                  <a:schemeClr val="lt1"/>
                </a:solidFill>
                <a:latin typeface="Libre Franklin"/>
                <a:ea typeface="Libre Franklin"/>
                <a:cs typeface="Libre Franklin"/>
                <a:sym typeface="Libre Franklin"/>
              </a:defRPr>
            </a:lvl7pPr>
            <a:lvl8pPr marL="0" marR="0" lvl="7" indent="0" algn="l" rtl="0">
              <a:spcBef>
                <a:spcPts val="0"/>
              </a:spcBef>
              <a:buNone/>
              <a:defRPr sz="1800" b="0" i="0" u="none" strike="noStrike" cap="none">
                <a:solidFill>
                  <a:schemeClr val="lt1"/>
                </a:solidFill>
                <a:latin typeface="Libre Franklin"/>
                <a:ea typeface="Libre Franklin"/>
                <a:cs typeface="Libre Franklin"/>
                <a:sym typeface="Libre Franklin"/>
              </a:defRPr>
            </a:lvl8pPr>
            <a:lvl9pPr marL="0" marR="0" lvl="8" indent="0" algn="l" rtl="0">
              <a:spcBef>
                <a:spcPts val="0"/>
              </a:spcBef>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05" name="Google Shape;105;g1ee8d01f392_2_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Libre Franklin"/>
              <a:buNone/>
            </a:pPr>
            <a:r>
              <a:rPr lang="en-US" sz="4400" b="1" i="0" u="none" strike="noStrike" cap="none">
                <a:solidFill>
                  <a:srgbClr val="101D49"/>
                </a:solidFill>
                <a:latin typeface="Libre Franklin"/>
                <a:ea typeface="Libre Franklin"/>
                <a:cs typeface="Libre Franklin"/>
                <a:sym typeface="Libre Franklin"/>
              </a:rPr>
              <a:t>Click to edit Master title style</a:t>
            </a:r>
            <a:endParaRPr/>
          </a:p>
        </p:txBody>
      </p:sp>
      <p:sp>
        <p:nvSpPr>
          <p:cNvPr id="106" name="Google Shape;106;g1ee8d01f392_2_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g1ee8d01f392_2_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8" name="Google Shape;108;g1ee8d01f392_2_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ailto:mwbecompliance@idoa.in.gov"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www.in.gov/idoa/mwb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www.in.gov/idoa/mwbe/2743.htm"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mailto:Indianaveteranspreference@idoa.in.gov"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hyperlink" Target="http://www.in.gov/idoa/2863.ht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mailto:mwbecompliance@idoa.in.gov?subject=Pay%20Audit%20Inquiry" TargetMode="External"/><Relationship Id="rId7"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www.in.gov/idoa/mwbe/payaudit.ht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hyperlink" Target="https://www.in.gov/idoa/procurement/supplier-resource-center/requirements-to-do-business-with-the-state/bidder-profile-registration/manage-my-bidder-profile/submitting-a-bid/" TargetMode="External"/><Relationship Id="rId3" Type="http://schemas.openxmlformats.org/officeDocument/2006/relationships/hyperlink" Target="#_1.24_SUMMARY_OF"/><Relationship Id="rId7" Type="http://schemas.openxmlformats.org/officeDocument/2006/relationships/hyperlink" Target="https://www.in.gov/idoa/procurement/supplier-resource-center/requirements-to-do-business-with-the-state/bidder-profile-registration/" TargetMode="External"/><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hyperlink" Target="https://www.in.gov/iot/customer-service/myshareingov/multi-factor-authentication/" TargetMode="External"/><Relationship Id="rId5" Type="http://schemas.openxmlformats.org/officeDocument/2006/relationships/hyperlink" Target="#_2.1_General"/><Relationship Id="rId4" Type="http://schemas.openxmlformats.org/officeDocument/2006/relationships/hyperlink" Target="https://www.in.gov/idoa/procurement/award-recommendations/"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in.gov/idoa/2354.htm" TargetMode="External"/><Relationship Id="rId3" Type="http://schemas.openxmlformats.org/officeDocument/2006/relationships/hyperlink" Target="http://www.in.gov/idoa/2788.htm" TargetMode="External"/><Relationship Id="rId7" Type="http://schemas.openxmlformats.org/officeDocument/2006/relationships/hyperlink" Target="http://www.in.gov/idoa/2352.htm"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hyperlink" Target="http://www.in.gov/idoa/3106.htm" TargetMode="External"/><Relationship Id="rId5" Type="http://schemas.openxmlformats.org/officeDocument/2006/relationships/hyperlink" Target="http://www.in.gov/sos" TargetMode="External"/><Relationship Id="rId4" Type="http://schemas.openxmlformats.org/officeDocument/2006/relationships/hyperlink" Target="http://www.in.gov/idoa/2464.htm"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mailto:snelson@idoa.in.gov"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193"/>
        <p:cNvGrpSpPr/>
        <p:nvPr/>
      </p:nvGrpSpPr>
      <p:grpSpPr>
        <a:xfrm>
          <a:off x="0" y="0"/>
          <a:ext cx="0" cy="0"/>
          <a:chOff x="0" y="0"/>
          <a:chExt cx="0" cy="0"/>
        </a:xfrm>
      </p:grpSpPr>
      <p:sp>
        <p:nvSpPr>
          <p:cNvPr id="194" name="Google Shape;194;p1"/>
          <p:cNvSpPr txBox="1">
            <a:spLocks noGrp="1"/>
          </p:cNvSpPr>
          <p:nvPr>
            <p:ph type="ctrTitle"/>
          </p:nvPr>
        </p:nvSpPr>
        <p:spPr>
          <a:xfrm>
            <a:off x="1915385" y="1429216"/>
            <a:ext cx="8361229" cy="4247536"/>
          </a:xfrm>
          <a:prstGeom prst="rect">
            <a:avLst/>
          </a:prstGeom>
          <a:noFill/>
          <a:ln>
            <a:noFill/>
          </a:ln>
        </p:spPr>
        <p:txBody>
          <a:bodyPr spcFirstLastPara="1" wrap="square" lIns="91425" tIns="45700" rIns="91425" bIns="45700" anchor="b" anchorCtr="0">
            <a:noAutofit/>
          </a:bodyPr>
          <a:lstStyle/>
          <a:p>
            <a:pPr marL="0" lvl="0" indent="0" algn="ctr" rtl="0">
              <a:lnSpc>
                <a:spcPct val="89000"/>
              </a:lnSpc>
              <a:spcBef>
                <a:spcPts val="0"/>
              </a:spcBef>
              <a:spcAft>
                <a:spcPts val="0"/>
              </a:spcAft>
              <a:buClr>
                <a:srgbClr val="101D49"/>
              </a:buClr>
              <a:buSzPts val="3200"/>
              <a:buFont typeface="Calibri"/>
              <a:buNone/>
            </a:pPr>
            <a:r>
              <a:rPr lang="en-US" sz="3200" b="1" dirty="0"/>
              <a:t>REQUEST FOR PROPOSAL 25-83979</a:t>
            </a:r>
            <a:br>
              <a:rPr lang="en-US" sz="2400" b="1" dirty="0"/>
            </a:br>
            <a:br>
              <a:rPr lang="en-US" sz="2400" b="1" dirty="0"/>
            </a:br>
            <a:r>
              <a:rPr lang="en-US" sz="2000" b="1" dirty="0"/>
              <a:t>THERAPY SERVICES</a:t>
            </a:r>
            <a:br>
              <a:rPr lang="en-US" sz="2400" b="1" dirty="0"/>
            </a:br>
            <a:br>
              <a:rPr lang="en-US" sz="2400" b="1" dirty="0"/>
            </a:br>
            <a:r>
              <a:rPr lang="en-US" sz="2000" b="1" dirty="0"/>
              <a:t>INDIANA VETERANS’ HOME</a:t>
            </a:r>
            <a:br>
              <a:rPr lang="en-US" sz="2400" dirty="0"/>
            </a:br>
            <a:br>
              <a:rPr lang="en-US" sz="2400" b="1" dirty="0"/>
            </a:br>
            <a:r>
              <a:rPr lang="en-US" sz="2400" dirty="0"/>
              <a:t>PRE-PROPOSAL CONFERENCE</a:t>
            </a:r>
            <a:br>
              <a:rPr lang="en-US" sz="2400" dirty="0"/>
            </a:br>
            <a:br>
              <a:rPr lang="en-US" sz="2400" dirty="0"/>
            </a:br>
            <a:br>
              <a:rPr lang="en-US" sz="2400" dirty="0">
                <a:solidFill>
                  <a:srgbClr val="FF0000"/>
                </a:solidFill>
              </a:rPr>
            </a:br>
            <a:r>
              <a:rPr lang="en-US" sz="2400" dirty="0">
                <a:solidFill>
                  <a:srgbClr val="FF0000"/>
                </a:solidFill>
              </a:rPr>
              <a:t>CHRISTINA GARCIA</a:t>
            </a:r>
            <a:br>
              <a:rPr lang="en-US" sz="2400" dirty="0"/>
            </a:br>
            <a:r>
              <a:rPr lang="en-US" sz="2400" dirty="0"/>
              <a:t>IDOA/PROCUREMENT DIVISION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1"/>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Business Proposal </a:t>
            </a:r>
            <a:r>
              <a:rPr lang="en-US" sz="2400"/>
              <a:t>(Attachment E)</a:t>
            </a:r>
            <a:endParaRPr/>
          </a:p>
        </p:txBody>
      </p:sp>
      <p:sp>
        <p:nvSpPr>
          <p:cNvPr id="280" name="Google Shape;280;p11"/>
          <p:cNvSpPr txBox="1">
            <a:spLocks noGrp="1"/>
          </p:cNvSpPr>
          <p:nvPr>
            <p:ph type="body" idx="1"/>
          </p:nvPr>
        </p:nvSpPr>
        <p:spPr>
          <a:xfrm>
            <a:off x="1252330" y="1654403"/>
            <a:ext cx="9428480" cy="4592292"/>
          </a:xfrm>
          <a:prstGeom prst="rect">
            <a:avLst/>
          </a:prstGeom>
          <a:noFill/>
          <a:ln>
            <a:noFill/>
          </a:ln>
        </p:spPr>
        <p:txBody>
          <a:bodyPr spcFirstLastPara="1" wrap="square" lIns="91425" tIns="45700" rIns="91425" bIns="45700" anchor="t" anchorCtr="0">
            <a:normAutofit/>
          </a:bodyPr>
          <a:lstStyle/>
          <a:p>
            <a:pPr marL="384038" lvl="0" indent="-384038" algn="l" rtl="0">
              <a:lnSpc>
                <a:spcPct val="80000"/>
              </a:lnSpc>
              <a:spcBef>
                <a:spcPts val="0"/>
              </a:spcBef>
              <a:spcAft>
                <a:spcPts val="0"/>
              </a:spcAft>
              <a:buClr>
                <a:srgbClr val="101D49"/>
              </a:buClr>
              <a:buSzPts val="2000"/>
              <a:buChar char="■"/>
            </a:pPr>
            <a:r>
              <a:rPr lang="en-US" b="1" dirty="0">
                <a:solidFill>
                  <a:srgbClr val="101D49"/>
                </a:solidFill>
              </a:rPr>
              <a:t>Company Financial Information (Section 2.3.4)</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If the documents are from a parent or holding company, Respondents must explain the business relationship between the entities and demonstrate the financial stability of the entity which is directly responding to this RFP. </a:t>
            </a:r>
            <a:endParaRPr dirty="0"/>
          </a:p>
          <a:p>
            <a:pPr marL="384038" lvl="0" indent="-384038" algn="l" rtl="0">
              <a:lnSpc>
                <a:spcPct val="80000"/>
              </a:lnSpc>
              <a:spcBef>
                <a:spcPts val="1600"/>
              </a:spcBef>
              <a:spcAft>
                <a:spcPts val="0"/>
              </a:spcAft>
              <a:buClr>
                <a:srgbClr val="101D49"/>
              </a:buClr>
              <a:buSzPts val="2000"/>
              <a:buChar char="■"/>
            </a:pPr>
            <a:r>
              <a:rPr lang="en-US" b="1" dirty="0">
                <a:solidFill>
                  <a:srgbClr val="101D49"/>
                </a:solidFill>
              </a:rPr>
              <a:t>Contract Terms (Section 2.3.5)</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should review sample State contract and note exceptions to State non-mandatory clauses in Business Proposal and Executive Summary. Mandatory clauses are non-negotiable.</a:t>
            </a:r>
            <a:endParaRPr i="0" dirty="0">
              <a:solidFill>
                <a:schemeClr val="dk1"/>
              </a:solidFill>
            </a:endParaRPr>
          </a:p>
          <a:p>
            <a:pPr marL="384038" lvl="0" indent="-269738" algn="l" rtl="0">
              <a:lnSpc>
                <a:spcPct val="94000"/>
              </a:lnSpc>
              <a:spcBef>
                <a:spcPts val="1200"/>
              </a:spcBef>
              <a:spcAft>
                <a:spcPts val="0"/>
              </a:spcAft>
              <a:buClr>
                <a:schemeClr val="dk2"/>
              </a:buClr>
              <a:buSzPts val="1800"/>
              <a:buNone/>
            </a:pPr>
            <a:endParaRPr sz="1800" dirty="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2"/>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Business Proposal </a:t>
            </a:r>
            <a:r>
              <a:rPr lang="en-US" sz="2400"/>
              <a:t>(Attachment E) (</a:t>
            </a:r>
            <a:r>
              <a:rPr lang="en-US" sz="2400" i="1"/>
              <a:t>cont.</a:t>
            </a:r>
            <a:r>
              <a:rPr lang="en-US" sz="2400"/>
              <a:t>)</a:t>
            </a:r>
            <a:endParaRPr/>
          </a:p>
        </p:txBody>
      </p:sp>
      <p:sp>
        <p:nvSpPr>
          <p:cNvPr id="287" name="Google Shape;287;p12"/>
          <p:cNvSpPr txBox="1">
            <a:spLocks noGrp="1"/>
          </p:cNvSpPr>
          <p:nvPr>
            <p:ph type="body" idx="1"/>
          </p:nvPr>
        </p:nvSpPr>
        <p:spPr>
          <a:xfrm>
            <a:off x="1252330" y="1607909"/>
            <a:ext cx="9428480" cy="459229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b="1" dirty="0">
                <a:solidFill>
                  <a:srgbClr val="101D49"/>
                </a:solidFill>
              </a:rPr>
              <a:t>References (Section 2.3.6)</a:t>
            </a:r>
            <a:endParaRPr dirty="0"/>
          </a:p>
          <a:p>
            <a:pPr marL="914377" lvl="1" indent="-384038" algn="l" rtl="0">
              <a:lnSpc>
                <a:spcPct val="94000"/>
              </a:lnSpc>
              <a:spcBef>
                <a:spcPts val="800"/>
              </a:spcBef>
              <a:spcAft>
                <a:spcPts val="0"/>
              </a:spcAft>
              <a:buClr>
                <a:srgbClr val="101D49"/>
              </a:buClr>
              <a:buSzPts val="2000"/>
              <a:buChar char="–"/>
            </a:pPr>
            <a:r>
              <a:rPr lang="en-US" i="0" dirty="0">
                <a:solidFill>
                  <a:srgbClr val="101D49"/>
                </a:solidFill>
              </a:rPr>
              <a:t>Respondents must have at least three (3) references who:</a:t>
            </a:r>
            <a:endParaRPr dirty="0"/>
          </a:p>
          <a:p>
            <a:pPr marL="1371566" lvl="2" indent="-384038" algn="l" rtl="0">
              <a:lnSpc>
                <a:spcPct val="94000"/>
              </a:lnSpc>
              <a:spcBef>
                <a:spcPts val="800"/>
              </a:spcBef>
              <a:spcAft>
                <a:spcPts val="0"/>
              </a:spcAft>
              <a:buClr>
                <a:srgbClr val="101D49"/>
              </a:buClr>
              <a:buSzPts val="2000"/>
              <a:buChar char="■"/>
            </a:pPr>
            <a:r>
              <a:rPr lang="en-US" sz="2000" dirty="0">
                <a:solidFill>
                  <a:srgbClr val="101D49"/>
                </a:solidFill>
              </a:rPr>
              <a:t>C</a:t>
            </a:r>
            <a:r>
              <a:rPr lang="en-US" sz="2000" i="0" dirty="0">
                <a:solidFill>
                  <a:srgbClr val="101D49"/>
                </a:solidFill>
              </a:rPr>
              <a:t>an speak to the Respondent’s experience in providing products and/or services that are the same, or similar, to those products and/or services requested in this solicitation</a:t>
            </a:r>
            <a:endParaRPr dirty="0"/>
          </a:p>
          <a:p>
            <a:pPr marL="1371566" lvl="2" indent="-384038" algn="l" rtl="0">
              <a:lnSpc>
                <a:spcPct val="94000"/>
              </a:lnSpc>
              <a:spcBef>
                <a:spcPts val="800"/>
              </a:spcBef>
              <a:spcAft>
                <a:spcPts val="0"/>
              </a:spcAft>
              <a:buClr>
                <a:srgbClr val="101D49"/>
              </a:buClr>
              <a:buSzPts val="2000"/>
              <a:buChar char="■"/>
            </a:pPr>
            <a:r>
              <a:rPr lang="en-US" sz="2000" i="0" dirty="0">
                <a:solidFill>
                  <a:srgbClr val="101D49"/>
                </a:solidFill>
              </a:rPr>
              <a:t>Can speak to the Respondent’s performance on contracts of similar scope for government clients  </a:t>
            </a:r>
            <a:endParaRPr dirty="0"/>
          </a:p>
          <a:p>
            <a:pPr marL="0" lvl="0" indent="0"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914377" lvl="1" indent="-285613" algn="l" rtl="0">
              <a:lnSpc>
                <a:spcPct val="94000"/>
              </a:lnSpc>
              <a:spcBef>
                <a:spcPts val="800"/>
              </a:spcBef>
              <a:spcAft>
                <a:spcPts val="0"/>
              </a:spcAft>
              <a:buClr>
                <a:schemeClr val="dk2"/>
              </a:buClr>
              <a:buSzPts val="1550"/>
              <a:buNone/>
            </a:pPr>
            <a:endParaRPr sz="1550" i="0" dirty="0">
              <a:solidFill>
                <a:srgbClr val="101D49"/>
              </a:solidFill>
            </a:endParaRPr>
          </a:p>
          <a:p>
            <a:pPr marL="384038" lvl="0" indent="-285613" algn="l" rtl="0">
              <a:lnSpc>
                <a:spcPct val="94000"/>
              </a:lnSpc>
              <a:spcBef>
                <a:spcPts val="1200"/>
              </a:spcBef>
              <a:spcAft>
                <a:spcPts val="0"/>
              </a:spcAft>
              <a:buClr>
                <a:schemeClr val="dk2"/>
              </a:buClr>
              <a:buSzPts val="1550"/>
              <a:buNone/>
            </a:pPr>
            <a:endParaRPr sz="1550" dirty="0">
              <a:solidFill>
                <a:srgbClr val="101D49"/>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13"/>
          <p:cNvSpPr txBox="1">
            <a:spLocks noGrp="1"/>
          </p:cNvSpPr>
          <p:nvPr>
            <p:ph type="title"/>
          </p:nvPr>
        </p:nvSpPr>
        <p:spPr>
          <a:xfrm>
            <a:off x="1371600" y="75902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Technical Proposal </a:t>
            </a:r>
            <a:r>
              <a:rPr lang="en-US" sz="2400"/>
              <a:t>(Attachment F)</a:t>
            </a:r>
            <a:endParaRPr/>
          </a:p>
        </p:txBody>
      </p:sp>
      <p:sp>
        <p:nvSpPr>
          <p:cNvPr id="294" name="Google Shape;294;p13"/>
          <p:cNvSpPr txBox="1">
            <a:spLocks noGrp="1"/>
          </p:cNvSpPr>
          <p:nvPr>
            <p:ph type="body" idx="1"/>
          </p:nvPr>
        </p:nvSpPr>
        <p:spPr>
          <a:xfrm>
            <a:off x="1371600" y="2001524"/>
            <a:ext cx="9123680" cy="4038596"/>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Respondents must address all questions and components of </a:t>
            </a:r>
            <a:r>
              <a:rPr lang="en-US" b="1" dirty="0">
                <a:solidFill>
                  <a:srgbClr val="101D49"/>
                </a:solidFill>
              </a:rPr>
              <a:t>Attachment F</a:t>
            </a:r>
            <a:r>
              <a:rPr lang="en-US" dirty="0">
                <a:solidFill>
                  <a:srgbClr val="101D49"/>
                </a:solidFill>
              </a:rPr>
              <a:t> </a:t>
            </a:r>
            <a:endParaRPr dirty="0"/>
          </a:p>
          <a:p>
            <a:pPr marL="384038" lvl="0" indent="-384038" algn="l" rtl="0">
              <a:lnSpc>
                <a:spcPct val="94000"/>
              </a:lnSpc>
              <a:spcBef>
                <a:spcPts val="1200"/>
              </a:spcBef>
              <a:spcAft>
                <a:spcPts val="0"/>
              </a:spcAft>
              <a:buClr>
                <a:srgbClr val="101D49"/>
              </a:buClr>
              <a:buSzPts val="2000"/>
              <a:buChar char="■"/>
            </a:pPr>
            <a:r>
              <a:rPr lang="en-US" i="0" dirty="0">
                <a:solidFill>
                  <a:srgbClr val="101D49"/>
                </a:solidFill>
              </a:rPr>
              <a:t>Responses to each component and section should fully address all requirements of the relevant section of the Scope of Work. </a:t>
            </a:r>
            <a:endParaRPr dirty="0"/>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Where appropriate, supporting documentation (e.g. diagrams, certificates, graphics, or other exhibits) may be submitted as an attachment and referenced within the relevant answer field.</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5"/>
          <p:cNvSpPr txBox="1">
            <a:spLocks noGrp="1"/>
          </p:cNvSpPr>
          <p:nvPr>
            <p:ph type="title"/>
          </p:nvPr>
        </p:nvSpPr>
        <p:spPr>
          <a:xfrm>
            <a:off x="1371600" y="761591"/>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Cost Proposal </a:t>
            </a:r>
            <a:r>
              <a:rPr lang="en-US" sz="2400" dirty="0"/>
              <a:t>(Attachment D)</a:t>
            </a:r>
            <a:endParaRPr dirty="0"/>
          </a:p>
        </p:txBody>
      </p:sp>
      <p:sp>
        <p:nvSpPr>
          <p:cNvPr id="307" name="Google Shape;307;p15"/>
          <p:cNvSpPr txBox="1">
            <a:spLocks noGrp="1"/>
          </p:cNvSpPr>
          <p:nvPr>
            <p:ph type="body" idx="1"/>
          </p:nvPr>
        </p:nvSpPr>
        <p:spPr>
          <a:xfrm>
            <a:off x="1371600" y="1867123"/>
            <a:ext cx="9601200" cy="3782240"/>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ct val="100000"/>
              <a:buChar char="■"/>
            </a:pPr>
            <a:r>
              <a:rPr lang="en-US" dirty="0">
                <a:solidFill>
                  <a:srgbClr val="101D49"/>
                </a:solidFill>
              </a:rPr>
              <a:t>Please complete the template provided for the Cost Proposal by populating ONLY the yellow shaded cells. Blue cells will populate automatically.</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lvl="0" indent="-384038" algn="l" rtl="0">
              <a:lnSpc>
                <a:spcPct val="94000"/>
              </a:lnSpc>
              <a:spcBef>
                <a:spcPts val="0"/>
              </a:spcBef>
              <a:spcAft>
                <a:spcPts val="0"/>
              </a:spcAft>
              <a:buClr>
                <a:srgbClr val="101D49"/>
              </a:buClr>
              <a:buSzPct val="100000"/>
              <a:buChar char="■"/>
            </a:pPr>
            <a:r>
              <a:rPr lang="en-US" dirty="0">
                <a:solidFill>
                  <a:srgbClr val="101D49"/>
                </a:solidFill>
              </a:rPr>
              <a:t>Return the Excel file along with your proposal.</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indent="-384038">
              <a:spcBef>
                <a:spcPts val="0"/>
              </a:spcBef>
              <a:buClr>
                <a:srgbClr val="101D49"/>
              </a:buClr>
              <a:buSzPct val="100000"/>
            </a:pPr>
            <a:r>
              <a:rPr lang="en-US" dirty="0">
                <a:solidFill>
                  <a:srgbClr val="101D49"/>
                </a:solidFill>
                <a:latin typeface="Calibri" panose="020F0502020204030204" pitchFamily="34" charset="0"/>
                <a:cs typeface="Calibri" panose="020F0502020204030204" pitchFamily="34" charset="0"/>
              </a:rPr>
              <a:t>Cost scores will be normalized to one another, based on the lowest cost proposal evaluated. The lowest cost proposal receives a total of 40 points.  The normalization formula is as follows:</a:t>
            </a:r>
          </a:p>
          <a:p>
            <a:pPr marL="384038" lvl="0" indent="-384038" algn="l" rtl="0">
              <a:lnSpc>
                <a:spcPct val="94000"/>
              </a:lnSpc>
              <a:spcBef>
                <a:spcPts val="0"/>
              </a:spcBef>
              <a:spcAft>
                <a:spcPts val="0"/>
              </a:spcAft>
              <a:buClr>
                <a:srgbClr val="101D49"/>
              </a:buClr>
              <a:buSzPct val="100000"/>
              <a:buChar char="■"/>
            </a:pPr>
            <a:endParaRPr lang="en-US" dirty="0">
              <a:solidFill>
                <a:srgbClr val="101D49"/>
              </a:solidFill>
            </a:endParaRPr>
          </a:p>
          <a:p>
            <a:pPr marL="384038" lvl="0" indent="-384038" algn="l" rtl="0">
              <a:lnSpc>
                <a:spcPct val="94000"/>
              </a:lnSpc>
              <a:spcBef>
                <a:spcPts val="0"/>
              </a:spcBef>
              <a:spcAft>
                <a:spcPts val="0"/>
              </a:spcAft>
              <a:buClr>
                <a:srgbClr val="101D49"/>
              </a:buClr>
              <a:buSzPct val="100000"/>
              <a:buChar char="■"/>
            </a:pPr>
            <a:r>
              <a:rPr lang="en-US" i="1" dirty="0">
                <a:solidFill>
                  <a:srgbClr val="101D49"/>
                </a:solidFill>
                <a:latin typeface="Garamond" panose="02020404030301010803" pitchFamily="18" charset="0"/>
              </a:rPr>
              <a:t>Respondent’s Cost Score = (Lowest Cost Proposal / Total Cost of Proposal) X 40</a:t>
            </a:r>
            <a:endParaRPr lang="en-US" dirty="0">
              <a:solidFill>
                <a:srgbClr val="101D49"/>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6"/>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Confidential Information</a:t>
            </a:r>
            <a:endParaRPr/>
          </a:p>
        </p:txBody>
      </p:sp>
      <p:sp>
        <p:nvSpPr>
          <p:cNvPr id="321" name="Google Shape;321;p16"/>
          <p:cNvSpPr txBox="1">
            <a:spLocks noGrp="1"/>
          </p:cNvSpPr>
          <p:nvPr>
            <p:ph type="body" idx="1"/>
          </p:nvPr>
        </p:nvSpPr>
        <p:spPr>
          <a:xfrm>
            <a:off x="1295400" y="1952046"/>
            <a:ext cx="9601200" cy="3884020"/>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Char char="■"/>
            </a:pPr>
            <a:r>
              <a:rPr lang="en-US" sz="2200" b="1" dirty="0">
                <a:solidFill>
                  <a:srgbClr val="101D49"/>
                </a:solidFill>
              </a:rPr>
              <a:t>Confidential Information (RFP Section 1.15)</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In order to request certain information be kept confidential, Respondents must claim a statutory exception to the APRA in their </a:t>
            </a:r>
            <a:r>
              <a:rPr lang="en-US" sz="2200" b="1" i="0" dirty="0">
                <a:solidFill>
                  <a:srgbClr val="101D49"/>
                </a:solidFill>
              </a:rPr>
              <a:t>Executive Summary</a:t>
            </a:r>
            <a:r>
              <a:rPr lang="en-US" sz="2200" i="0" dirty="0">
                <a:solidFill>
                  <a:srgbClr val="101D49"/>
                </a:solidFill>
              </a:rPr>
              <a:t>, including describing which specific provision applies to which specific part of their response. </a:t>
            </a:r>
            <a:endParaRPr dirty="0"/>
          </a:p>
          <a:p>
            <a:pPr marL="914377" lvl="1" indent="-384038" algn="l" rtl="0">
              <a:lnSpc>
                <a:spcPct val="94000"/>
              </a:lnSpc>
              <a:spcBef>
                <a:spcPts val="700"/>
              </a:spcBef>
              <a:spcAft>
                <a:spcPts val="0"/>
              </a:spcAft>
              <a:buClr>
                <a:srgbClr val="101D49"/>
              </a:buClr>
              <a:buSzPct val="100000"/>
              <a:buChar char="–"/>
            </a:pPr>
            <a:r>
              <a:rPr lang="en-US" sz="2200" i="0" dirty="0">
                <a:solidFill>
                  <a:srgbClr val="101D49"/>
                </a:solidFill>
              </a:rPr>
              <a:t>Confidential information must also be clearly marked and kept separate from the proposal in the electronic copies. IDOA recommends submitting a “public” file that has the confidential information redacted (may be in PDF format) and a “final” file that includes all required information (must be in format prescribed buy the RFP).</a:t>
            </a:r>
            <a:endParaRPr dirty="0"/>
          </a:p>
          <a:p>
            <a:pPr marL="914377" lvl="1" indent="-384038" algn="l" rtl="0">
              <a:lnSpc>
                <a:spcPct val="94000"/>
              </a:lnSpc>
              <a:spcBef>
                <a:spcPts val="700"/>
              </a:spcBef>
              <a:spcAft>
                <a:spcPts val="0"/>
              </a:spcAft>
              <a:buClr>
                <a:srgbClr val="FF0000"/>
              </a:buClr>
              <a:buSzPct val="100000"/>
              <a:buChar char="–"/>
            </a:pPr>
            <a:r>
              <a:rPr lang="en-US" sz="2200" b="1" i="0" u="sng" dirty="0">
                <a:solidFill>
                  <a:srgbClr val="FF0000"/>
                </a:solidFill>
              </a:rPr>
              <a:t>DO NOT LABEL YOUR ENTIRE RESPONSE AS CONFIDENTIAL </a:t>
            </a:r>
            <a:endParaRPr dirty="0"/>
          </a:p>
          <a:p>
            <a:pPr marL="914377" lvl="1" indent="-254815" algn="l" rtl="0">
              <a:lnSpc>
                <a:spcPct val="94000"/>
              </a:lnSpc>
              <a:spcBef>
                <a:spcPts val="700"/>
              </a:spcBef>
              <a:spcAft>
                <a:spcPts val="0"/>
              </a:spcAft>
              <a:buClr>
                <a:schemeClr val="dk2"/>
              </a:buClr>
              <a:buSzPct val="100000"/>
              <a:buNone/>
            </a:pPr>
            <a:endParaRPr sz="2200" i="0" dirty="0">
              <a:solidFill>
                <a:schemeClr val="dk1"/>
              </a:solidFill>
            </a:endParaRPr>
          </a:p>
          <a:p>
            <a:pPr marL="384038" lvl="0" indent="-266563" algn="l" rtl="0">
              <a:lnSpc>
                <a:spcPct val="94000"/>
              </a:lnSpc>
              <a:spcBef>
                <a:spcPts val="1200"/>
              </a:spcBef>
              <a:spcAft>
                <a:spcPts val="0"/>
              </a:spcAft>
              <a:buClr>
                <a:schemeClr val="dk2"/>
              </a:buClr>
              <a:buSzPct val="100000"/>
              <a:buNone/>
            </a:pPr>
            <a:endParaRPr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7"/>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Evaluation Criteria</a:t>
            </a:r>
            <a:endParaRPr/>
          </a:p>
        </p:txBody>
      </p:sp>
      <p:graphicFrame>
        <p:nvGraphicFramePr>
          <p:cNvPr id="328" name="Google Shape;328;p17"/>
          <p:cNvGraphicFramePr/>
          <p:nvPr>
            <p:extLst>
              <p:ext uri="{D42A27DB-BD31-4B8C-83A1-F6EECF244321}">
                <p14:modId xmlns:p14="http://schemas.microsoft.com/office/powerpoint/2010/main" val="1050825795"/>
              </p:ext>
            </p:extLst>
          </p:nvPr>
        </p:nvGraphicFramePr>
        <p:xfrm>
          <a:off x="1371600" y="1941178"/>
          <a:ext cx="9083850" cy="4180550"/>
        </p:xfrm>
        <a:graphic>
          <a:graphicData uri="http://schemas.openxmlformats.org/drawingml/2006/table">
            <a:tbl>
              <a:tblPr firstRow="1" bandRow="1">
                <a:noFill/>
                <a:tableStyleId>{0C99908A-2B6C-48A6-91DB-9273E1F45709}</a:tableStyleId>
              </a:tblPr>
              <a:tblGrid>
                <a:gridCol w="4541925">
                  <a:extLst>
                    <a:ext uri="{9D8B030D-6E8A-4147-A177-3AD203B41FA5}">
                      <a16:colId xmlns:a16="http://schemas.microsoft.com/office/drawing/2014/main" val="20000"/>
                    </a:ext>
                  </a:extLst>
                </a:gridCol>
                <a:gridCol w="4541925">
                  <a:extLst>
                    <a:ext uri="{9D8B030D-6E8A-4147-A177-3AD203B41FA5}">
                      <a16:colId xmlns:a16="http://schemas.microsoft.com/office/drawing/2014/main" val="20001"/>
                    </a:ext>
                  </a:extLst>
                </a:gridCol>
              </a:tblGrid>
              <a:tr h="377600">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Criteria</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Points</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0"/>
                  </a:ext>
                </a:extLst>
              </a:tr>
              <a:tr h="3776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1. Adherence to Mandatory Requirements</a:t>
                      </a:r>
                      <a:endParaRPr sz="1500" b="1" u="none" strike="noStrike" cap="none">
                        <a:solidFill>
                          <a:srgbClr val="101D49"/>
                        </a:solidFill>
                        <a:latin typeface="Calibri"/>
                        <a:ea typeface="Calibri"/>
                        <a:cs typeface="Calibri"/>
                        <a:sym typeface="Calibri"/>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Pass/Fail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5367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2. Management Assessment/Quality (Business and Technical Proposal)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40 points</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77600">
                <a:tc>
                  <a:txBody>
                    <a:bodyPr/>
                    <a:lstStyle/>
                    <a:p>
                      <a:pPr marL="0" marR="0" lvl="0" indent="0" algn="l" rtl="0">
                        <a:spcBef>
                          <a:spcPts val="0"/>
                        </a:spcBef>
                        <a:spcAft>
                          <a:spcPts val="0"/>
                        </a:spcAft>
                        <a:buClr>
                          <a:srgbClr val="101D49"/>
                        </a:buClr>
                        <a:buSzPts val="1500"/>
                        <a:buFont typeface="Libre Franklin"/>
                        <a:buNone/>
                      </a:pPr>
                      <a:r>
                        <a:rPr lang="en-US" sz="1500" b="1" u="none" strike="noStrike" cap="none">
                          <a:solidFill>
                            <a:srgbClr val="101D49"/>
                          </a:solidFill>
                          <a:latin typeface="Calibri"/>
                          <a:ea typeface="Calibri"/>
                          <a:cs typeface="Calibri"/>
                          <a:sym typeface="Calibri"/>
                        </a:rPr>
                        <a:t>3. Cost (Cost Proposal)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40 points</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4. Buy Indiana</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5. Minority Business Enterprise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6. Women Business Enterprise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536700">
                <a:tc>
                  <a:txBody>
                    <a:bodyPr/>
                    <a:lstStyle/>
                    <a:p>
                      <a:pPr marL="211455" marR="0" lvl="0" indent="-211455" algn="l" rtl="0">
                        <a:spcBef>
                          <a:spcPts val="0"/>
                        </a:spcBef>
                        <a:spcAft>
                          <a:spcPts val="0"/>
                        </a:spcAft>
                        <a:buNone/>
                      </a:pPr>
                      <a:r>
                        <a:rPr lang="en-US" sz="1500" b="1" u="none" strike="noStrike" cap="none">
                          <a:solidFill>
                            <a:srgbClr val="101D49"/>
                          </a:solidFill>
                          <a:latin typeface="Calibri"/>
                          <a:ea typeface="Calibri"/>
                          <a:cs typeface="Calibri"/>
                          <a:sym typeface="Calibri"/>
                        </a:rPr>
                        <a:t>7. Indiana Veteran Owned Small Business Subcontractor Commitment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5 points (1 bonus point)</a:t>
                      </a:r>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13175">
                <a:tc>
                  <a:txBody>
                    <a:bodyPr/>
                    <a:lstStyle/>
                    <a:p>
                      <a:pPr marL="0" marR="0" lvl="0" indent="0" algn="ctr" rtl="0">
                        <a:spcBef>
                          <a:spcPts val="0"/>
                        </a:spcBef>
                        <a:spcAft>
                          <a:spcPts val="0"/>
                        </a:spcAft>
                        <a:buNone/>
                      </a:pPr>
                      <a:r>
                        <a:rPr lang="en-US" sz="1500" b="1" u="none" strike="noStrike" cap="none">
                          <a:solidFill>
                            <a:srgbClr val="101D49"/>
                          </a:solidFill>
                          <a:latin typeface="Calibri"/>
                          <a:ea typeface="Calibri"/>
                          <a:cs typeface="Calibri"/>
                          <a:sym typeface="Calibri"/>
                        </a:rPr>
                        <a:t>Total</a:t>
                      </a:r>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spcBef>
                          <a:spcPts val="0"/>
                        </a:spcBef>
                        <a:spcAft>
                          <a:spcPts val="0"/>
                        </a:spcAft>
                        <a:buNone/>
                      </a:pPr>
                      <a:r>
                        <a:rPr lang="en-US" sz="1500" b="1" u="none" strike="noStrike" cap="none" dirty="0">
                          <a:solidFill>
                            <a:srgbClr val="101D49"/>
                          </a:solidFill>
                          <a:latin typeface="Calibri"/>
                          <a:ea typeface="Calibri"/>
                          <a:cs typeface="Calibri"/>
                          <a:sym typeface="Calibri"/>
                        </a:rPr>
                        <a:t>100 (103 if bonus awarded)</a:t>
                      </a:r>
                      <a:endParaRPr dirty="0"/>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8"/>
          <p:cNvSpPr txBox="1">
            <a:spLocks noGrp="1"/>
          </p:cNvSpPr>
          <p:nvPr>
            <p:ph type="title"/>
          </p:nvPr>
        </p:nvSpPr>
        <p:spPr>
          <a:xfrm>
            <a:off x="1371600"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
        <p:nvSpPr>
          <p:cNvPr id="335" name="Google Shape;335;p18"/>
          <p:cNvSpPr txBox="1">
            <a:spLocks noGrp="1"/>
          </p:cNvSpPr>
          <p:nvPr>
            <p:ph type="body" idx="1"/>
          </p:nvPr>
        </p:nvSpPr>
        <p:spPr>
          <a:xfrm>
            <a:off x="1371600" y="2021307"/>
            <a:ext cx="9601200" cy="3525252"/>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110000"/>
              </a:lnSpc>
              <a:spcBef>
                <a:spcPts val="0"/>
              </a:spcBef>
              <a:spcAft>
                <a:spcPts val="0"/>
              </a:spcAft>
              <a:buClr>
                <a:srgbClr val="101D49"/>
              </a:buClr>
              <a:buSzPct val="100000"/>
              <a:buFont typeface="Noto Sans Symbols"/>
              <a:buChar char="▪"/>
            </a:pPr>
            <a:r>
              <a:rPr lang="en-US" sz="2600" b="1">
                <a:solidFill>
                  <a:srgbClr val="101D49"/>
                </a:solidFill>
              </a:rPr>
              <a:t>Mission/Vision </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Promote, monitor, and enforce the standards for certification of minority and women’s business enterprises.</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Provide equal opportunity to minority and women enterprises in the state’s procurement and contracting process.</a:t>
            </a:r>
            <a:endParaRPr/>
          </a:p>
          <a:p>
            <a:pPr marL="384038" lvl="0" indent="-384038" algn="l" rtl="0">
              <a:lnSpc>
                <a:spcPct val="110000"/>
              </a:lnSpc>
              <a:spcBef>
                <a:spcPts val="1200"/>
              </a:spcBef>
              <a:spcAft>
                <a:spcPts val="0"/>
              </a:spcAft>
              <a:buClr>
                <a:srgbClr val="101D49"/>
              </a:buClr>
              <a:buSzPct val="100000"/>
              <a:buFont typeface="Noto Sans Symbols"/>
              <a:buChar char="▪"/>
            </a:pPr>
            <a:r>
              <a:rPr lang="en-US" sz="2600" b="1">
                <a:solidFill>
                  <a:srgbClr val="101D49"/>
                </a:solidFill>
              </a:rPr>
              <a:t>Nondiscrimination and Antidiscrimination Laws</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Pursuant to Indiana Civil Rights Law, specifically IC §22-9-1-10, every state contract shall contain a provision requiring the contractor and subcontractors to not discriminate against any employee or applicant with respect to Protected Characteristics</a:t>
            </a:r>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9"/>
          <p:cNvSpPr txBox="1">
            <a:spLocks noGrp="1"/>
          </p:cNvSpPr>
          <p:nvPr>
            <p:ph type="title"/>
          </p:nvPr>
        </p:nvSpPr>
        <p:spPr>
          <a:xfrm>
            <a:off x="1371600" y="76692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42" name="Google Shape;342;p19"/>
          <p:cNvSpPr txBox="1">
            <a:spLocks noGrp="1"/>
          </p:cNvSpPr>
          <p:nvPr>
            <p:ph type="body" idx="1"/>
          </p:nvPr>
        </p:nvSpPr>
        <p:spPr>
          <a:xfrm>
            <a:off x="1371600" y="1873696"/>
            <a:ext cx="9601200" cy="4250267"/>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600" b="1">
                <a:solidFill>
                  <a:srgbClr val="101D49"/>
                </a:solidFill>
              </a:rPr>
              <a:t>Contact Information</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Phone: 317-232-3061</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E-mail</a:t>
            </a:r>
            <a:r>
              <a:rPr lang="en-US" sz="2600" b="1" i="0">
                <a:solidFill>
                  <a:srgbClr val="101D49"/>
                </a:solidFill>
              </a:rPr>
              <a:t>:</a:t>
            </a:r>
            <a:r>
              <a:rPr lang="en-US" sz="2600" i="0">
                <a:solidFill>
                  <a:srgbClr val="101D49"/>
                </a:solidFill>
              </a:rPr>
              <a:t> </a:t>
            </a:r>
            <a:r>
              <a:rPr lang="en-US" sz="2600" i="0" u="sng">
                <a:solidFill>
                  <a:srgbClr val="4C7C99"/>
                </a:solidFill>
                <a:hlinkClick r:id="rId3">
                  <a:extLst>
                    <a:ext uri="{A12FA001-AC4F-418D-AE19-62706E023703}">
                      <ahyp:hlinkClr xmlns:ahyp="http://schemas.microsoft.com/office/drawing/2018/hyperlinkcolor" val="tx"/>
                    </a:ext>
                  </a:extLst>
                </a:hlinkClick>
              </a:rPr>
              <a:t>mwbecompliance@idoa.in.gov</a:t>
            </a:r>
            <a:endParaRPr sz="2600" i="0">
              <a:solidFill>
                <a:srgbClr val="4C7C99"/>
              </a:solidFill>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Web: </a:t>
            </a:r>
            <a:r>
              <a:rPr lang="en-US" sz="2600" i="0" u="sng">
                <a:solidFill>
                  <a:srgbClr val="4C7C99"/>
                </a:solidFill>
                <a:hlinkClick r:id="rId4">
                  <a:extLst>
                    <a:ext uri="{A12FA001-AC4F-418D-AE19-62706E023703}">
                      <ahyp:hlinkClr xmlns:ahyp="http://schemas.microsoft.com/office/drawing/2018/hyperlinkcolor" val="tx"/>
                    </a:ext>
                  </a:extLst>
                </a:hlinkClick>
              </a:rPr>
              <a:t>www.in.gov/idoa/mwbe</a:t>
            </a:r>
            <a:r>
              <a:rPr lang="en-US" sz="2600" i="0">
                <a:solidFill>
                  <a:srgbClr val="4C7C99"/>
                </a:solidFill>
              </a:rPr>
              <a:t> </a:t>
            </a:r>
            <a:br>
              <a:rPr lang="en-US" sz="2600" i="0">
                <a:solidFill>
                  <a:schemeClr val="dk1"/>
                </a:solidFill>
              </a:rPr>
            </a:br>
            <a:endParaRPr sz="2600" i="0">
              <a:solidFill>
                <a:srgbClr val="101D49"/>
              </a:solidFill>
            </a:endParaRPr>
          </a:p>
          <a:p>
            <a:pPr marL="384038" lvl="0" indent="-384038" algn="l" rtl="0">
              <a:lnSpc>
                <a:spcPct val="94000"/>
              </a:lnSpc>
              <a:spcBef>
                <a:spcPts val="1200"/>
              </a:spcBef>
              <a:spcAft>
                <a:spcPts val="0"/>
              </a:spcAft>
              <a:buClr>
                <a:srgbClr val="101D49"/>
              </a:buClr>
              <a:buSzPct val="100000"/>
              <a:buFont typeface="Noto Sans Symbols"/>
              <a:buChar char="▪"/>
            </a:pPr>
            <a:r>
              <a:rPr lang="en-US" sz="2600" b="1">
                <a:solidFill>
                  <a:srgbClr val="101D49"/>
                </a:solidFill>
              </a:rPr>
              <a:t>Complete Attachment A, MBE/WBE Form</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Include sub-contractor letter of commitment</a:t>
            </a:r>
            <a:endParaRPr/>
          </a:p>
          <a:p>
            <a:pPr marL="530339" lvl="1" indent="0" algn="l" rtl="0">
              <a:lnSpc>
                <a:spcPct val="94000"/>
              </a:lnSpc>
              <a:spcBef>
                <a:spcPts val="700"/>
              </a:spcBef>
              <a:spcAft>
                <a:spcPts val="0"/>
              </a:spcAft>
              <a:buClr>
                <a:schemeClr val="dk2"/>
              </a:buClr>
              <a:buSzPct val="100000"/>
              <a:buNone/>
            </a:pPr>
            <a:endParaRPr sz="2600" i="0">
              <a:solidFill>
                <a:srgbClr val="101D49"/>
              </a:solidFill>
            </a:endParaRPr>
          </a:p>
          <a:p>
            <a:pPr marL="384038" lvl="0" indent="-384038" algn="l" rtl="0">
              <a:lnSpc>
                <a:spcPct val="94000"/>
              </a:lnSpc>
              <a:spcBef>
                <a:spcPts val="1200"/>
              </a:spcBef>
              <a:spcAft>
                <a:spcPts val="0"/>
              </a:spcAft>
              <a:buClr>
                <a:srgbClr val="101D49"/>
              </a:buClr>
              <a:buSzPct val="100000"/>
              <a:buFont typeface="Noto Sans Symbols"/>
              <a:buChar char="▪"/>
            </a:pPr>
            <a:r>
              <a:rPr lang="en-US" sz="2600" b="1">
                <a:solidFill>
                  <a:srgbClr val="101D49"/>
                </a:solidFill>
              </a:rPr>
              <a:t>Goals for Proposal</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8% Minority Business Enterprise</a:t>
            </a:r>
            <a:endParaRPr/>
          </a:p>
          <a:p>
            <a:pPr marL="914377" lvl="1" indent="-384038" algn="l" rtl="0">
              <a:lnSpc>
                <a:spcPct val="94000"/>
              </a:lnSpc>
              <a:spcBef>
                <a:spcPts val="700"/>
              </a:spcBef>
              <a:spcAft>
                <a:spcPts val="0"/>
              </a:spcAft>
              <a:buClr>
                <a:srgbClr val="101D49"/>
              </a:buClr>
              <a:buSzPct val="100000"/>
              <a:buChar char="–"/>
            </a:pPr>
            <a:r>
              <a:rPr lang="en-US" sz="2600" i="0">
                <a:solidFill>
                  <a:srgbClr val="101D49"/>
                </a:solidFill>
              </a:rPr>
              <a:t>11% Women’s Business Enterprise</a:t>
            </a:r>
            <a:endParaRPr sz="2600" i="0">
              <a:solidFill>
                <a:srgbClr val="101D49"/>
              </a:solidFill>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cxnSp>
        <p:nvCxnSpPr>
          <p:cNvPr id="348" name="Google Shape;348;p20"/>
          <p:cNvCxnSpPr/>
          <p:nvPr/>
        </p:nvCxnSpPr>
        <p:spPr>
          <a:xfrm>
            <a:off x="1893698" y="3840881"/>
            <a:ext cx="1682256" cy="0"/>
          </a:xfrm>
          <a:prstGeom prst="straightConnector1">
            <a:avLst/>
          </a:prstGeom>
          <a:noFill/>
          <a:ln w="34925" cap="flat" cmpd="sng">
            <a:solidFill>
              <a:schemeClr val="dk1"/>
            </a:solidFill>
            <a:prstDash val="solid"/>
            <a:round/>
            <a:headEnd type="none" w="sm" len="sm"/>
            <a:tailEnd type="triangle" w="med" len="med"/>
          </a:ln>
        </p:spPr>
      </p:cxnSp>
      <p:pic>
        <p:nvPicPr>
          <p:cNvPr id="349" name="Google Shape;349;p20"/>
          <p:cNvPicPr preferRelativeResize="0"/>
          <p:nvPr/>
        </p:nvPicPr>
        <p:blipFill rotWithShape="1">
          <a:blip r:embed="rId3">
            <a:alphaModFix/>
          </a:blip>
          <a:srcRect/>
          <a:stretch/>
        </p:blipFill>
        <p:spPr>
          <a:xfrm>
            <a:off x="3746537" y="457200"/>
            <a:ext cx="4698925" cy="5913784"/>
          </a:xfrm>
          <a:prstGeom prst="rect">
            <a:avLst/>
          </a:prstGeom>
          <a:noFill/>
          <a:ln w="9525" cap="flat" cmpd="sng">
            <a:solidFill>
              <a:schemeClr val="dk1"/>
            </a:solidFill>
            <a:prstDash val="solid"/>
            <a:round/>
            <a:headEnd type="none" w="sm" len="sm"/>
            <a:tailEnd type="none" w="sm" len="sm"/>
          </a:ln>
        </p:spPr>
      </p:pic>
      <p:sp>
        <p:nvSpPr>
          <p:cNvPr id="350" name="Google Shape;350;p20"/>
          <p:cNvSpPr txBox="1"/>
          <p:nvPr/>
        </p:nvSpPr>
        <p:spPr>
          <a:xfrm>
            <a:off x="1641491" y="2640552"/>
            <a:ext cx="2186669"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FF0000"/>
                </a:solidFill>
                <a:latin typeface="Calibri"/>
                <a:ea typeface="Calibri"/>
                <a:cs typeface="Calibri"/>
                <a:sym typeface="Calibri"/>
              </a:rPr>
              <a:t>Please carefully review the information in this box</a:t>
            </a:r>
            <a:endParaRPr/>
          </a:p>
        </p:txBody>
      </p:sp>
      <p:sp>
        <p:nvSpPr>
          <p:cNvPr id="351" name="Google Shape;351;p20"/>
          <p:cNvSpPr/>
          <p:nvPr/>
        </p:nvSpPr>
        <p:spPr>
          <a:xfrm>
            <a:off x="3998794" y="5923128"/>
            <a:ext cx="1740090" cy="95535"/>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21"/>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58" name="Google Shape;358;p21"/>
          <p:cNvSpPr txBox="1">
            <a:spLocks noGrp="1"/>
          </p:cNvSpPr>
          <p:nvPr>
            <p:ph type="body" idx="1"/>
          </p:nvPr>
        </p:nvSpPr>
        <p:spPr>
          <a:xfrm>
            <a:off x="1295400" y="1762748"/>
            <a:ext cx="9601200" cy="2851480"/>
          </a:xfrm>
          <a:prstGeom prst="rect">
            <a:avLst/>
          </a:prstGeom>
          <a:noFill/>
          <a:ln>
            <a:noFill/>
          </a:ln>
        </p:spPr>
        <p:txBody>
          <a:bodyPr spcFirstLastPara="1" wrap="square" lIns="91425" tIns="45700" rIns="91425" bIns="45700" anchor="t" anchorCtr="0">
            <a:noAutofit/>
          </a:bodyPr>
          <a:lstStyle/>
          <a:p>
            <a:pPr marL="384038" lvl="0" indent="-384038" algn="l" rtl="0">
              <a:lnSpc>
                <a:spcPct val="110000"/>
              </a:lnSpc>
              <a:spcBef>
                <a:spcPts val="0"/>
              </a:spcBef>
              <a:spcAft>
                <a:spcPts val="0"/>
              </a:spcAft>
              <a:buClr>
                <a:srgbClr val="101D49"/>
              </a:buClr>
              <a:buSzPts val="2400"/>
              <a:buFont typeface="Noto Sans Symbols"/>
              <a:buChar char="▪"/>
            </a:pPr>
            <a:r>
              <a:rPr lang="en-US" sz="2400" b="1">
                <a:solidFill>
                  <a:srgbClr val="101D49"/>
                </a:solidFill>
              </a:rPr>
              <a:t>Prime contractors must ensure that the proposed subcontractors meet the following criteria:</a:t>
            </a:r>
            <a:endParaRPr/>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Are listed in the IDOA Directory of Certified Firms, on or before the proposal due date, national diversity plans are generally not accepted. The directory can be found here: </a:t>
            </a:r>
            <a:r>
              <a:rPr lang="en-US" sz="2400" i="0" u="sng">
                <a:solidFill>
                  <a:srgbClr val="101D49"/>
                </a:solidFill>
                <a:hlinkClick r:id="rId3">
                  <a:extLst>
                    <a:ext uri="{A12FA001-AC4F-418D-AE19-62706E023703}">
                      <ahyp:hlinkClr xmlns:ahyp="http://schemas.microsoft.com/office/drawing/2018/hyperlinkcolor" val="tx"/>
                    </a:ext>
                  </a:extLst>
                </a:hlinkClick>
              </a:rPr>
              <a:t>http://www.in.gov/idoa/mwbe/2743.htm</a:t>
            </a:r>
            <a:r>
              <a:rPr lang="en-US" sz="2400" i="0">
                <a:solidFill>
                  <a:srgbClr val="101D49"/>
                </a:solidFill>
              </a:rPr>
              <a:t>. </a:t>
            </a:r>
            <a:endParaRPr/>
          </a:p>
          <a:p>
            <a:pPr marL="914377" lvl="1" indent="-384038" algn="l" rtl="0">
              <a:lnSpc>
                <a:spcPct val="110000"/>
              </a:lnSpc>
              <a:spcBef>
                <a:spcPts val="700"/>
              </a:spcBef>
              <a:spcAft>
                <a:spcPts val="0"/>
              </a:spcAft>
              <a:buClr>
                <a:srgbClr val="101D49"/>
              </a:buClr>
              <a:buSzPts val="2400"/>
              <a:buFont typeface="Calibri"/>
              <a:buChar char="–"/>
            </a:pPr>
            <a:r>
              <a:rPr lang="en-US" sz="2400" b="1" i="0">
                <a:solidFill>
                  <a:srgbClr val="101D49"/>
                </a:solidFill>
              </a:rPr>
              <a:t>Serve a Valuable Scope Contribution (VSC) on the engagement, as confirmed by the State.</a:t>
            </a:r>
            <a:endParaRPr/>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Provide the goods or services specific to the contract and within the industry area for which it is certified.</a:t>
            </a:r>
            <a:endParaRPr/>
          </a:p>
          <a:p>
            <a:pPr marL="384038" lvl="0" indent="-231638" algn="l" rtl="0">
              <a:lnSpc>
                <a:spcPct val="94000"/>
              </a:lnSpc>
              <a:spcBef>
                <a:spcPts val="1200"/>
              </a:spcBef>
              <a:spcAft>
                <a:spcPts val="0"/>
              </a:spcAft>
              <a:buClr>
                <a:schemeClr val="dk2"/>
              </a:buClr>
              <a:buSzPts val="2400"/>
              <a:buNone/>
            </a:pPr>
            <a:endParaRPr sz="24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
          <p:cNvSpPr txBox="1">
            <a:spLocks noGrp="1"/>
          </p:cNvSpPr>
          <p:nvPr>
            <p:ph type="body" idx="2"/>
          </p:nvPr>
        </p:nvSpPr>
        <p:spPr>
          <a:xfrm>
            <a:off x="1371600" y="1474632"/>
            <a:ext cx="4443984" cy="356937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General Information</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Purpose of RFP and Background</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Term of Contract</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Key Dates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Proposal Preparation</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Executive Summary</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Attestation Form</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Buy IN &amp; IN Economic Impact</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Business Proposal</a:t>
            </a:r>
            <a:endParaRPr dirty="0"/>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Technical Proposal</a:t>
            </a:r>
            <a:endParaRPr dirty="0"/>
          </a:p>
          <a:p>
            <a:pPr marL="914377" lvl="1" indent="-384037" algn="l" rtl="0">
              <a:lnSpc>
                <a:spcPct val="94000"/>
              </a:lnSpc>
              <a:spcBef>
                <a:spcPts val="200"/>
              </a:spcBef>
              <a:spcAft>
                <a:spcPts val="0"/>
              </a:spcAft>
              <a:buClr>
                <a:srgbClr val="101D49"/>
              </a:buClr>
              <a:buSzPts val="2000"/>
              <a:buChar char="–"/>
            </a:pPr>
            <a:r>
              <a:rPr lang="en-US" dirty="0">
                <a:solidFill>
                  <a:srgbClr val="101D49"/>
                </a:solidFill>
              </a:rPr>
              <a:t>Cost Proposal</a:t>
            </a:r>
            <a:endParaRPr dirty="0">
              <a:solidFill>
                <a:srgbClr val="101D49"/>
              </a:solidFill>
            </a:endParaRPr>
          </a:p>
          <a:p>
            <a:pPr marL="914377" lvl="1" indent="-384038" algn="l" rtl="0">
              <a:lnSpc>
                <a:spcPct val="94000"/>
              </a:lnSpc>
              <a:spcBef>
                <a:spcPts val="200"/>
              </a:spcBef>
              <a:spcAft>
                <a:spcPts val="0"/>
              </a:spcAft>
              <a:buClr>
                <a:srgbClr val="101D49"/>
              </a:buClr>
              <a:buSzPts val="2000"/>
              <a:buChar char="–"/>
            </a:pPr>
            <a:r>
              <a:rPr lang="en-US" dirty="0">
                <a:solidFill>
                  <a:srgbClr val="101D49"/>
                </a:solidFill>
              </a:rPr>
              <a:t>Confidential Information</a:t>
            </a:r>
            <a:endParaRPr dirty="0"/>
          </a:p>
        </p:txBody>
      </p:sp>
      <p:sp>
        <p:nvSpPr>
          <p:cNvPr id="201" name="Google Shape;201;p2"/>
          <p:cNvSpPr txBox="1">
            <a:spLocks noGrp="1"/>
          </p:cNvSpPr>
          <p:nvPr>
            <p:ph type="body" idx="4"/>
          </p:nvPr>
        </p:nvSpPr>
        <p:spPr>
          <a:xfrm>
            <a:off x="6528816" y="1495027"/>
            <a:ext cx="4443984" cy="3689688"/>
          </a:xfrm>
          <a:prstGeom prst="rect">
            <a:avLst/>
          </a:prstGeom>
          <a:noFill/>
          <a:ln>
            <a:noFill/>
          </a:ln>
        </p:spPr>
        <p:txBody>
          <a:bodyPr spcFirstLastPara="1" wrap="square" lIns="91425" tIns="45700" rIns="91425" bIns="45700" anchor="t" anchorCtr="0">
            <a:normAutofit lnSpcReduction="10000"/>
          </a:bodyPr>
          <a:lstStyle/>
          <a:p>
            <a:pPr marL="384038" lvl="0" indent="-384038" algn="l" rtl="0">
              <a:lnSpc>
                <a:spcPct val="94000"/>
              </a:lnSpc>
              <a:spcBef>
                <a:spcPts val="0"/>
              </a:spcBef>
              <a:spcAft>
                <a:spcPts val="0"/>
              </a:spcAft>
              <a:buClr>
                <a:srgbClr val="101D49"/>
              </a:buClr>
              <a:buSzPts val="2000"/>
              <a:buChar char="■"/>
            </a:pPr>
            <a:r>
              <a:rPr lang="en-US" dirty="0">
                <a:solidFill>
                  <a:srgbClr val="101D49"/>
                </a:solidFill>
              </a:rPr>
              <a:t>Evaluation Criteria</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Minority and Women’s Business Enterprises (M/WBE)</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Indiana Veteran Owned Small Business (IVOSB)</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IDOA Subcontractor Scoring</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Subcontractor Compliance</a:t>
            </a:r>
            <a:endParaRPr dirty="0">
              <a:solidFill>
                <a:srgbClr val="101D49"/>
              </a:solidFill>
            </a:endParaRPr>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Optional Forms/Documents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Required Forms/Documents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Submission Requirements</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Additional Information</a:t>
            </a:r>
            <a:endParaRPr dirty="0"/>
          </a:p>
          <a:p>
            <a:pPr marL="384038" lvl="0" indent="-384038" algn="l" rtl="0">
              <a:lnSpc>
                <a:spcPct val="94000"/>
              </a:lnSpc>
              <a:spcBef>
                <a:spcPts val="200"/>
              </a:spcBef>
              <a:spcAft>
                <a:spcPts val="0"/>
              </a:spcAft>
              <a:buClr>
                <a:srgbClr val="101D49"/>
              </a:buClr>
              <a:buSzPts val="2000"/>
              <a:buChar char="■"/>
            </a:pPr>
            <a:r>
              <a:rPr lang="en-US" dirty="0">
                <a:solidFill>
                  <a:srgbClr val="101D49"/>
                </a:solidFill>
              </a:rPr>
              <a:t>Questions</a:t>
            </a:r>
            <a:endParaRPr dirty="0"/>
          </a:p>
        </p:txBody>
      </p:sp>
      <p:sp>
        <p:nvSpPr>
          <p:cNvPr id="202" name="Google Shape;202;p2"/>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Agenda</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2"/>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65" name="Google Shape;365;p22"/>
          <p:cNvSpPr txBox="1">
            <a:spLocks noGrp="1"/>
          </p:cNvSpPr>
          <p:nvPr>
            <p:ph type="body" idx="1"/>
          </p:nvPr>
        </p:nvSpPr>
        <p:spPr>
          <a:xfrm>
            <a:off x="1371600" y="1795524"/>
            <a:ext cx="9601200" cy="2900191"/>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400"/>
              <a:buFont typeface="Noto Sans Symbols"/>
              <a:buChar char="▪"/>
            </a:pPr>
            <a:r>
              <a:rPr lang="en-US" sz="2400" b="1">
                <a:solidFill>
                  <a:srgbClr val="101D49"/>
                </a:solidFill>
              </a:rPr>
              <a:t>Prime contractors should note the following: </a:t>
            </a:r>
            <a:endParaRPr/>
          </a:p>
          <a:p>
            <a:pPr marL="914377" lvl="1" indent="-384038" algn="l" rtl="0">
              <a:lnSpc>
                <a:spcPct val="94000"/>
              </a:lnSpc>
              <a:spcBef>
                <a:spcPts val="700"/>
              </a:spcBef>
              <a:spcAft>
                <a:spcPts val="0"/>
              </a:spcAft>
              <a:buClr>
                <a:srgbClr val="101D49"/>
              </a:buClr>
              <a:buSzPts val="2400"/>
              <a:buFont typeface="Calibri"/>
              <a:buChar char="–"/>
            </a:pPr>
            <a:r>
              <a:rPr lang="en-US" sz="2400" i="0">
                <a:solidFill>
                  <a:srgbClr val="101D49"/>
                </a:solidFill>
              </a:rPr>
              <a:t>Subcontractors’ MBE/WBE Certification Letter, provided by IDOA, must accompany the proposal to show current status of certification.</a:t>
            </a:r>
            <a:endParaRPr/>
          </a:p>
          <a:p>
            <a:pPr marL="914377" lvl="1" indent="-384038" algn="l" rtl="0">
              <a:lnSpc>
                <a:spcPct val="94000"/>
              </a:lnSpc>
              <a:spcBef>
                <a:spcPts val="700"/>
              </a:spcBef>
              <a:spcAft>
                <a:spcPts val="0"/>
              </a:spcAft>
              <a:buClr>
                <a:srgbClr val="101D49"/>
              </a:buClr>
              <a:buSzPts val="2400"/>
              <a:buFont typeface="Calibri"/>
              <a:buChar char="–"/>
            </a:pPr>
            <a:r>
              <a:rPr lang="en-US" sz="2400" i="0">
                <a:solidFill>
                  <a:srgbClr val="101D49"/>
                </a:solidFill>
              </a:rPr>
              <a:t>Each firm may only serve as one classification – MBE or WBE (see Section 1.21)</a:t>
            </a:r>
            <a:endParaRPr/>
          </a:p>
          <a:p>
            <a:pPr marL="914377" lvl="1" indent="-384038" algn="l" rtl="0">
              <a:lnSpc>
                <a:spcPct val="94000"/>
              </a:lnSpc>
              <a:spcBef>
                <a:spcPts val="700"/>
              </a:spcBef>
              <a:spcAft>
                <a:spcPts val="0"/>
              </a:spcAft>
              <a:buClr>
                <a:srgbClr val="101D49"/>
              </a:buClr>
              <a:buSzPts val="2400"/>
              <a:buFont typeface="Calibri"/>
              <a:buChar char="–"/>
            </a:pPr>
            <a:r>
              <a:rPr lang="en-US" sz="2400" i="0">
                <a:solidFill>
                  <a:srgbClr val="101D49"/>
                </a:solidFill>
              </a:rPr>
              <a:t>Pursuant to 25 IAC 5-6-2(b)(d), a Prime Contractor who is a MBE or WBE must meet subcontractor goals by using other listed certified firms. Certified Prime Contractors cannot count their own workforce or companies to meet this requirement.</a:t>
            </a:r>
            <a:endParaRPr/>
          </a:p>
          <a:p>
            <a:pPr marL="914377" lvl="1" indent="-384038" algn="l" rtl="0">
              <a:lnSpc>
                <a:spcPct val="94000"/>
              </a:lnSpc>
              <a:spcBef>
                <a:spcPts val="700"/>
              </a:spcBef>
              <a:spcAft>
                <a:spcPts val="0"/>
              </a:spcAft>
              <a:buClr>
                <a:srgbClr val="101D49"/>
              </a:buClr>
              <a:buSzPts val="2400"/>
              <a:buFont typeface="Calibri"/>
              <a:buChar char="–"/>
            </a:pPr>
            <a:r>
              <a:rPr lang="en-US" sz="2400" i="0">
                <a:solidFill>
                  <a:srgbClr val="101D49"/>
                </a:solidFill>
              </a:rPr>
              <a:t>Total Bid Amount should match the four-year total spend in Section 1.4.2 of the RFP</a:t>
            </a:r>
            <a:endParaRPr/>
          </a:p>
          <a:p>
            <a:pPr marL="384038" lvl="0" indent="-257038" algn="l" rtl="0">
              <a:lnSpc>
                <a:spcPct val="94000"/>
              </a:lnSpc>
              <a:spcBef>
                <a:spcPts val="1200"/>
              </a:spcBef>
              <a:spcAft>
                <a:spcPts val="0"/>
              </a:spcAft>
              <a:buClr>
                <a:schemeClr val="dk2"/>
              </a:buClr>
              <a:buSzPts val="2000"/>
              <a:buNone/>
            </a:pPr>
            <a:endParaRPr>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2" name="Google Shape;372;p23"/>
          <p:cNvSpPr txBox="1">
            <a:spLocks noGrp="1"/>
          </p:cNvSpPr>
          <p:nvPr>
            <p:ph type="title"/>
          </p:nvPr>
        </p:nvSpPr>
        <p:spPr>
          <a:xfrm>
            <a:off x="1371600" y="77274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pic>
        <p:nvPicPr>
          <p:cNvPr id="4" name="Picture 3">
            <a:extLst>
              <a:ext uri="{FF2B5EF4-FFF2-40B4-BE49-F238E27FC236}">
                <a16:creationId xmlns:a16="http://schemas.microsoft.com/office/drawing/2014/main" id="{B9A63EA4-E869-9A50-E91F-536E3514AB21}"/>
              </a:ext>
            </a:extLst>
          </p:cNvPr>
          <p:cNvPicPr>
            <a:picLocks noChangeAspect="1"/>
          </p:cNvPicPr>
          <p:nvPr/>
        </p:nvPicPr>
        <p:blipFill>
          <a:blip r:embed="rId3"/>
          <a:stretch>
            <a:fillRect/>
          </a:stretch>
        </p:blipFill>
        <p:spPr>
          <a:xfrm>
            <a:off x="1521874" y="1482672"/>
            <a:ext cx="8809674" cy="4479215"/>
          </a:xfrm>
          <a:prstGeom prst="rect">
            <a:avLst/>
          </a:prstGeom>
        </p:spPr>
      </p:pic>
      <p:sp>
        <p:nvSpPr>
          <p:cNvPr id="2" name="Google Shape;376;p23">
            <a:extLst>
              <a:ext uri="{FF2B5EF4-FFF2-40B4-BE49-F238E27FC236}">
                <a16:creationId xmlns:a16="http://schemas.microsoft.com/office/drawing/2014/main" id="{34FFD8D0-B98C-5FC5-F34B-136B7D5DE447}"/>
              </a:ext>
            </a:extLst>
          </p:cNvPr>
          <p:cNvSpPr/>
          <p:nvPr/>
        </p:nvSpPr>
        <p:spPr>
          <a:xfrm>
            <a:off x="1174652" y="209536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6" name="Google Shape;376;p23"/>
          <p:cNvSpPr/>
          <p:nvPr/>
        </p:nvSpPr>
        <p:spPr>
          <a:xfrm>
            <a:off x="1201981" y="2844306"/>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3" name="Google Shape;373;p23"/>
          <p:cNvSpPr/>
          <p:nvPr/>
        </p:nvSpPr>
        <p:spPr>
          <a:xfrm>
            <a:off x="1201981" y="3108270"/>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4" name="Google Shape;374;p23"/>
          <p:cNvSpPr/>
          <p:nvPr/>
        </p:nvSpPr>
        <p:spPr>
          <a:xfrm>
            <a:off x="1201981" y="4271114"/>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5" name="Google Shape;375;p23"/>
          <p:cNvSpPr/>
          <p:nvPr/>
        </p:nvSpPr>
        <p:spPr>
          <a:xfrm>
            <a:off x="1201981" y="464874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77" name="Google Shape;377;p23"/>
          <p:cNvSpPr/>
          <p:nvPr/>
        </p:nvSpPr>
        <p:spPr>
          <a:xfrm rot="10800000">
            <a:off x="10138922" y="4385414"/>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4"/>
          <p:cNvSpPr txBox="1">
            <a:spLocks noGrp="1"/>
          </p:cNvSpPr>
          <p:nvPr>
            <p:ph type="title"/>
          </p:nvPr>
        </p:nvSpPr>
        <p:spPr>
          <a:xfrm>
            <a:off x="1371600" y="77230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83" name="Google Shape;383;p24"/>
          <p:cNvSpPr txBox="1">
            <a:spLocks noGrp="1"/>
          </p:cNvSpPr>
          <p:nvPr>
            <p:ph type="body" idx="1"/>
          </p:nvPr>
        </p:nvSpPr>
        <p:spPr>
          <a:xfrm>
            <a:off x="1371600" y="1937084"/>
            <a:ext cx="9601200" cy="4138863"/>
          </a:xfrm>
          <a:prstGeom prst="rect">
            <a:avLst/>
          </a:prstGeom>
          <a:noFill/>
          <a:ln>
            <a:noFill/>
          </a:ln>
        </p:spPr>
        <p:txBody>
          <a:bodyPr spcFirstLastPara="1" wrap="square" lIns="91425" tIns="45700" rIns="91425" bIns="45700" anchor="t" anchorCtr="0">
            <a:normAutofit lnSpcReduction="10000"/>
          </a:bodyPr>
          <a:lstStyle/>
          <a:p>
            <a:pPr marL="384038" lvl="0" indent="-384038" algn="l" rtl="0">
              <a:lnSpc>
                <a:spcPct val="94000"/>
              </a:lnSpc>
              <a:spcBef>
                <a:spcPts val="0"/>
              </a:spcBef>
              <a:spcAft>
                <a:spcPts val="0"/>
              </a:spcAft>
              <a:buClr>
                <a:srgbClr val="101D49"/>
              </a:buClr>
              <a:buSzPts val="1800"/>
              <a:buFont typeface="Noto Sans Symbols"/>
              <a:buChar char="▪"/>
            </a:pPr>
            <a:r>
              <a:rPr lang="en-US" sz="1800" b="1">
                <a:solidFill>
                  <a:srgbClr val="101D49"/>
                </a:solidFill>
              </a:rPr>
              <a:t>New Process</a:t>
            </a:r>
            <a:r>
              <a:rPr lang="en-US" sz="1800">
                <a:solidFill>
                  <a:srgbClr val="101D49"/>
                </a:solidFill>
              </a:rPr>
              <a:t> </a:t>
            </a:r>
            <a:r>
              <a:rPr lang="en-US" sz="1600">
                <a:solidFill>
                  <a:srgbClr val="101D49"/>
                </a:solidFill>
              </a:rPr>
              <a:t>– MBE/WBE scoring is conducted based on 10 points plus a possible 2 bonus points scale</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MBE: Possible 5 points + 1 bonus point</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WBE: Possible 5 points + 1 bonus point</a:t>
            </a:r>
            <a:endParaRPr/>
          </a:p>
          <a:p>
            <a:pPr marL="384038" lvl="0" indent="-384038" algn="l" rtl="0">
              <a:lnSpc>
                <a:spcPct val="94000"/>
              </a:lnSpc>
              <a:spcBef>
                <a:spcPts val="1200"/>
              </a:spcBef>
              <a:spcAft>
                <a:spcPts val="0"/>
              </a:spcAft>
              <a:buClr>
                <a:srgbClr val="101D49"/>
              </a:buClr>
              <a:buSzPts val="1800"/>
              <a:buFont typeface="Noto Sans Symbols"/>
              <a:buChar char="▪"/>
            </a:pPr>
            <a:r>
              <a:rPr lang="en-US" sz="1800" b="1">
                <a:solidFill>
                  <a:srgbClr val="101D49"/>
                </a:solidFill>
              </a:rPr>
              <a:t>MBE Professional Services Scoring Methodology:</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The points will be awarded on the following schedule:</a:t>
            </a:r>
            <a:endParaRPr/>
          </a:p>
          <a:p>
            <a:pPr marL="530339" lvl="1" indent="0" algn="l" rtl="0">
              <a:lnSpc>
                <a:spcPct val="94000"/>
              </a:lnSpc>
              <a:spcBef>
                <a:spcPts val="700"/>
              </a:spcBef>
              <a:spcAft>
                <a:spcPts val="0"/>
              </a:spcAft>
              <a:buClr>
                <a:srgbClr val="101D49"/>
              </a:buClr>
              <a:buSzPts val="1600"/>
              <a:buNone/>
            </a:pPr>
            <a:br>
              <a:rPr lang="en-US" sz="1600" i="0">
                <a:solidFill>
                  <a:srgbClr val="101D49"/>
                </a:solidFill>
              </a:rPr>
            </a:br>
            <a:endParaRPr sz="1600" i="0">
              <a:solidFill>
                <a:srgbClr val="101D49"/>
              </a:solidFill>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Fractional percentages will be rounded up or down to the nearest whole percentage</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If the respondent’s commitment percentage is rounded down to 0% for MBE or WBE participation the respondent will receive 0 points. </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Submissions of 0% participation will result in a deduction of 1 point in each category</a:t>
            </a:r>
            <a:endParaRPr/>
          </a:p>
          <a:p>
            <a:pPr marL="914377" lvl="1" indent="-384038" algn="l" rtl="0">
              <a:lnSpc>
                <a:spcPct val="94000"/>
              </a:lnSpc>
              <a:spcBef>
                <a:spcPts val="700"/>
              </a:spcBef>
              <a:spcAft>
                <a:spcPts val="0"/>
              </a:spcAft>
              <a:buClr>
                <a:srgbClr val="101D49"/>
              </a:buClr>
              <a:buSzPts val="1600"/>
              <a:buFont typeface="Calibri"/>
              <a:buChar char="–"/>
            </a:pPr>
            <a:r>
              <a:rPr lang="en-US" sz="1600" i="0">
                <a:solidFill>
                  <a:srgbClr val="101D49"/>
                </a:solidFill>
              </a:rPr>
              <a:t>The highest submission which exceeds the goal (“exceeds” defined as a commitment percentage that is equal to or greater than 9% </a:t>
            </a:r>
            <a:r>
              <a:rPr lang="en-US" sz="1600" i="0" u="sng">
                <a:solidFill>
                  <a:srgbClr val="101D49"/>
                </a:solidFill>
              </a:rPr>
              <a:t>before rounding</a:t>
            </a:r>
            <a:r>
              <a:rPr lang="en-US" sz="1600" i="0">
                <a:solidFill>
                  <a:srgbClr val="101D49"/>
                </a:solidFill>
              </a:rPr>
              <a:t>) in the MBE category will receive 6 points (5 points plus 1 bonus point). In case of a tie both firms will receive 6 points.</a:t>
            </a:r>
            <a:endParaRPr/>
          </a:p>
          <a:p>
            <a:pPr marL="384038" lvl="0" indent="-257038" algn="l" rtl="0">
              <a:lnSpc>
                <a:spcPct val="94000"/>
              </a:lnSpc>
              <a:spcBef>
                <a:spcPts val="1200"/>
              </a:spcBef>
              <a:spcAft>
                <a:spcPts val="0"/>
              </a:spcAft>
              <a:buClr>
                <a:schemeClr val="dk2"/>
              </a:buClr>
              <a:buSzPts val="2000"/>
              <a:buNone/>
            </a:pPr>
            <a:endParaRPr>
              <a:solidFill>
                <a:schemeClr val="dk1"/>
              </a:solidFill>
            </a:endParaRPr>
          </a:p>
        </p:txBody>
      </p:sp>
      <p:graphicFrame>
        <p:nvGraphicFramePr>
          <p:cNvPr id="384" name="Google Shape;384;p24"/>
          <p:cNvGraphicFramePr/>
          <p:nvPr/>
        </p:nvGraphicFramePr>
        <p:xfrm>
          <a:off x="2411247" y="3529579"/>
          <a:ext cx="4685625" cy="457200"/>
        </p:xfrm>
        <a:graphic>
          <a:graphicData uri="http://schemas.openxmlformats.org/drawingml/2006/table">
            <a:tbl>
              <a:tblPr firstRow="1" bandRow="1">
                <a:noFill/>
                <a:tableStyleId>{0C99908A-2B6C-48A6-91DB-9273E1F45709}</a:tableStyleId>
              </a:tblPr>
              <a:tblGrid>
                <a:gridCol w="520625">
                  <a:extLst>
                    <a:ext uri="{9D8B030D-6E8A-4147-A177-3AD203B41FA5}">
                      <a16:colId xmlns:a16="http://schemas.microsoft.com/office/drawing/2014/main" val="20000"/>
                    </a:ext>
                  </a:extLst>
                </a:gridCol>
                <a:gridCol w="520625">
                  <a:extLst>
                    <a:ext uri="{9D8B030D-6E8A-4147-A177-3AD203B41FA5}">
                      <a16:colId xmlns:a16="http://schemas.microsoft.com/office/drawing/2014/main" val="20001"/>
                    </a:ext>
                  </a:extLst>
                </a:gridCol>
                <a:gridCol w="520625">
                  <a:extLst>
                    <a:ext uri="{9D8B030D-6E8A-4147-A177-3AD203B41FA5}">
                      <a16:colId xmlns:a16="http://schemas.microsoft.com/office/drawing/2014/main" val="20002"/>
                    </a:ext>
                  </a:extLst>
                </a:gridCol>
                <a:gridCol w="520625">
                  <a:extLst>
                    <a:ext uri="{9D8B030D-6E8A-4147-A177-3AD203B41FA5}">
                      <a16:colId xmlns:a16="http://schemas.microsoft.com/office/drawing/2014/main" val="20003"/>
                    </a:ext>
                  </a:extLst>
                </a:gridCol>
                <a:gridCol w="520625">
                  <a:extLst>
                    <a:ext uri="{9D8B030D-6E8A-4147-A177-3AD203B41FA5}">
                      <a16:colId xmlns:a16="http://schemas.microsoft.com/office/drawing/2014/main" val="20004"/>
                    </a:ext>
                  </a:extLst>
                </a:gridCol>
                <a:gridCol w="520625">
                  <a:extLst>
                    <a:ext uri="{9D8B030D-6E8A-4147-A177-3AD203B41FA5}">
                      <a16:colId xmlns:a16="http://schemas.microsoft.com/office/drawing/2014/main" val="20005"/>
                    </a:ext>
                  </a:extLst>
                </a:gridCol>
                <a:gridCol w="520625">
                  <a:extLst>
                    <a:ext uri="{9D8B030D-6E8A-4147-A177-3AD203B41FA5}">
                      <a16:colId xmlns:a16="http://schemas.microsoft.com/office/drawing/2014/main" val="20006"/>
                    </a:ext>
                  </a:extLst>
                </a:gridCol>
                <a:gridCol w="520625">
                  <a:extLst>
                    <a:ext uri="{9D8B030D-6E8A-4147-A177-3AD203B41FA5}">
                      <a16:colId xmlns:a16="http://schemas.microsoft.com/office/drawing/2014/main" val="20007"/>
                    </a:ext>
                  </a:extLst>
                </a:gridCol>
                <a:gridCol w="520625">
                  <a:extLst>
                    <a:ext uri="{9D8B030D-6E8A-4147-A177-3AD203B41FA5}">
                      <a16:colId xmlns:a16="http://schemas.microsoft.com/office/drawing/2014/main" val="20008"/>
                    </a:ext>
                  </a:extLst>
                </a:gridCol>
              </a:tblGrid>
              <a:tr h="2286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Pts.</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.625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1.875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3.125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4.375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5"/>
          <p:cNvSpPr txBox="1">
            <a:spLocks noGrp="1"/>
          </p:cNvSpPr>
          <p:nvPr>
            <p:ph type="title"/>
          </p:nvPr>
        </p:nvSpPr>
        <p:spPr>
          <a:xfrm>
            <a:off x="1373494"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Minority and Women’s Business Enterprises</a:t>
            </a:r>
            <a:endParaRPr/>
          </a:p>
        </p:txBody>
      </p:sp>
      <p:sp>
        <p:nvSpPr>
          <p:cNvPr id="390" name="Google Shape;390;p25"/>
          <p:cNvSpPr txBox="1">
            <a:spLocks noGrp="1"/>
          </p:cNvSpPr>
          <p:nvPr>
            <p:ph type="body" idx="1"/>
          </p:nvPr>
        </p:nvSpPr>
        <p:spPr>
          <a:xfrm>
            <a:off x="1340604" y="1844096"/>
            <a:ext cx="9601200" cy="4138863"/>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Font typeface="Noto Sans Symbols"/>
              <a:buChar char="▪"/>
            </a:pPr>
            <a:r>
              <a:rPr lang="en-US" b="1">
                <a:solidFill>
                  <a:srgbClr val="101D49"/>
                </a:solidFill>
              </a:rPr>
              <a:t>WBE Professional Services Scoring Methodology:</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The points will be awarded on the following schedule:</a:t>
            </a:r>
            <a:br>
              <a:rPr lang="en-US" i="0">
                <a:solidFill>
                  <a:srgbClr val="101D49"/>
                </a:solidFill>
              </a:rPr>
            </a:br>
            <a:br>
              <a:rPr lang="en-US" i="0">
                <a:solidFill>
                  <a:srgbClr val="101D49"/>
                </a:solidFill>
              </a:rPr>
            </a:br>
            <a:endParaRPr i="0">
              <a:solidFill>
                <a:srgbClr val="101D49"/>
              </a:solidFill>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Fractional percentages will be rounded up or down to the nearest whole percentage</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If the respondent’s commitment percentage is rounded down to 0% for WBE participation the respondent will receive 0 points. </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Submissions of 0% participation will result in a deduction of 1 point in each category</a:t>
            </a:r>
            <a:endParaRPr/>
          </a:p>
          <a:p>
            <a:pPr marL="914377" lvl="1" indent="-384038" algn="l" rtl="0">
              <a:lnSpc>
                <a:spcPct val="94000"/>
              </a:lnSpc>
              <a:spcBef>
                <a:spcPts val="700"/>
              </a:spcBef>
              <a:spcAft>
                <a:spcPts val="0"/>
              </a:spcAft>
              <a:buClr>
                <a:srgbClr val="101D49"/>
              </a:buClr>
              <a:buSzPts val="2000"/>
              <a:buFont typeface="Calibri"/>
              <a:buChar char="–"/>
            </a:pPr>
            <a:r>
              <a:rPr lang="en-US" i="0">
                <a:solidFill>
                  <a:srgbClr val="101D49"/>
                </a:solidFill>
              </a:rPr>
              <a:t>The highest submission which exceeds the goal (“exceeds” defined as a commitment percentage that is equal to or greater than 11% </a:t>
            </a:r>
            <a:r>
              <a:rPr lang="en-US" i="0" u="sng">
                <a:solidFill>
                  <a:srgbClr val="101D49"/>
                </a:solidFill>
              </a:rPr>
              <a:t>before rounding</a:t>
            </a:r>
            <a:r>
              <a:rPr lang="en-US" i="0">
                <a:solidFill>
                  <a:srgbClr val="101D49"/>
                </a:solidFill>
              </a:rPr>
              <a:t>) in the WBE category will receive 6 points (5 points plus 1 bonus point). In case of a tie both firms will receive 6 points.</a:t>
            </a:r>
            <a:endParaRPr/>
          </a:p>
          <a:p>
            <a:pPr marL="384038" lvl="0" indent="-257038" algn="l" rtl="0">
              <a:lnSpc>
                <a:spcPct val="94000"/>
              </a:lnSpc>
              <a:spcBef>
                <a:spcPts val="1200"/>
              </a:spcBef>
              <a:spcAft>
                <a:spcPts val="0"/>
              </a:spcAft>
              <a:buClr>
                <a:schemeClr val="dk2"/>
              </a:buClr>
              <a:buSzPts val="2000"/>
              <a:buNone/>
            </a:pPr>
            <a:endParaRPr>
              <a:solidFill>
                <a:schemeClr val="dk1"/>
              </a:solidFill>
            </a:endParaRPr>
          </a:p>
        </p:txBody>
      </p:sp>
      <p:graphicFrame>
        <p:nvGraphicFramePr>
          <p:cNvPr id="391" name="Google Shape;391;p25"/>
          <p:cNvGraphicFramePr/>
          <p:nvPr/>
        </p:nvGraphicFramePr>
        <p:xfrm>
          <a:off x="2372771" y="2689139"/>
          <a:ext cx="6351900" cy="401280"/>
        </p:xfrm>
        <a:graphic>
          <a:graphicData uri="http://schemas.openxmlformats.org/drawingml/2006/table">
            <a:tbl>
              <a:tblPr firstRow="1" bandRow="1">
                <a:noFill/>
                <a:tableStyleId>{0C99908A-2B6C-48A6-91DB-9273E1F45709}</a:tableStyleId>
              </a:tblPr>
              <a:tblGrid>
                <a:gridCol w="529325">
                  <a:extLst>
                    <a:ext uri="{9D8B030D-6E8A-4147-A177-3AD203B41FA5}">
                      <a16:colId xmlns:a16="http://schemas.microsoft.com/office/drawing/2014/main" val="20000"/>
                    </a:ext>
                  </a:extLst>
                </a:gridCol>
                <a:gridCol w="529325">
                  <a:extLst>
                    <a:ext uri="{9D8B030D-6E8A-4147-A177-3AD203B41FA5}">
                      <a16:colId xmlns:a16="http://schemas.microsoft.com/office/drawing/2014/main" val="20001"/>
                    </a:ext>
                  </a:extLst>
                </a:gridCol>
                <a:gridCol w="529325">
                  <a:extLst>
                    <a:ext uri="{9D8B030D-6E8A-4147-A177-3AD203B41FA5}">
                      <a16:colId xmlns:a16="http://schemas.microsoft.com/office/drawing/2014/main" val="20002"/>
                    </a:ext>
                  </a:extLst>
                </a:gridCol>
                <a:gridCol w="529325">
                  <a:extLst>
                    <a:ext uri="{9D8B030D-6E8A-4147-A177-3AD203B41FA5}">
                      <a16:colId xmlns:a16="http://schemas.microsoft.com/office/drawing/2014/main" val="20003"/>
                    </a:ext>
                  </a:extLst>
                </a:gridCol>
                <a:gridCol w="529325">
                  <a:extLst>
                    <a:ext uri="{9D8B030D-6E8A-4147-A177-3AD203B41FA5}">
                      <a16:colId xmlns:a16="http://schemas.microsoft.com/office/drawing/2014/main" val="20004"/>
                    </a:ext>
                  </a:extLst>
                </a:gridCol>
                <a:gridCol w="529325">
                  <a:extLst>
                    <a:ext uri="{9D8B030D-6E8A-4147-A177-3AD203B41FA5}">
                      <a16:colId xmlns:a16="http://schemas.microsoft.com/office/drawing/2014/main" val="20005"/>
                    </a:ext>
                  </a:extLst>
                </a:gridCol>
                <a:gridCol w="529325">
                  <a:extLst>
                    <a:ext uri="{9D8B030D-6E8A-4147-A177-3AD203B41FA5}">
                      <a16:colId xmlns:a16="http://schemas.microsoft.com/office/drawing/2014/main" val="20006"/>
                    </a:ext>
                  </a:extLst>
                </a:gridCol>
                <a:gridCol w="529325">
                  <a:extLst>
                    <a:ext uri="{9D8B030D-6E8A-4147-A177-3AD203B41FA5}">
                      <a16:colId xmlns:a16="http://schemas.microsoft.com/office/drawing/2014/main" val="20007"/>
                    </a:ext>
                  </a:extLst>
                </a:gridCol>
                <a:gridCol w="529325">
                  <a:extLst>
                    <a:ext uri="{9D8B030D-6E8A-4147-A177-3AD203B41FA5}">
                      <a16:colId xmlns:a16="http://schemas.microsoft.com/office/drawing/2014/main" val="20008"/>
                    </a:ext>
                  </a:extLst>
                </a:gridCol>
                <a:gridCol w="529325">
                  <a:extLst>
                    <a:ext uri="{9D8B030D-6E8A-4147-A177-3AD203B41FA5}">
                      <a16:colId xmlns:a16="http://schemas.microsoft.com/office/drawing/2014/main" val="20009"/>
                    </a:ext>
                  </a:extLst>
                </a:gridCol>
                <a:gridCol w="529325">
                  <a:extLst>
                    <a:ext uri="{9D8B030D-6E8A-4147-A177-3AD203B41FA5}">
                      <a16:colId xmlns:a16="http://schemas.microsoft.com/office/drawing/2014/main" val="20010"/>
                    </a:ext>
                  </a:extLst>
                </a:gridCol>
                <a:gridCol w="529325">
                  <a:extLst>
                    <a:ext uri="{9D8B030D-6E8A-4147-A177-3AD203B41FA5}">
                      <a16:colId xmlns:a16="http://schemas.microsoft.com/office/drawing/2014/main" val="20011"/>
                    </a:ext>
                  </a:extLst>
                </a:gridCol>
              </a:tblGrid>
              <a:tr h="13975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2%</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3%</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4%</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9%</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10%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b="1" u="none" strike="noStrike" cap="none">
                          <a:solidFill>
                            <a:schemeClr val="dk1"/>
                          </a:solidFill>
                          <a:latin typeface="Calibri"/>
                          <a:ea typeface="Calibri"/>
                          <a:cs typeface="Calibri"/>
                          <a:sym typeface="Calibri"/>
                        </a:rPr>
                        <a:t>11%</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18400">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Pts.</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0.45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0.9</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1.35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1.8</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2.25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2.7</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3.15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3.6</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4.05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4.5</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200" u="none" strike="noStrike" cap="none">
                          <a:solidFill>
                            <a:schemeClr val="dk1"/>
                          </a:solidFill>
                          <a:latin typeface="Calibri"/>
                          <a:ea typeface="Calibri"/>
                          <a:cs typeface="Calibri"/>
                          <a:sym typeface="Calibri"/>
                        </a:rPr>
                        <a:t>5.0</a:t>
                      </a:r>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6"/>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
        <p:nvSpPr>
          <p:cNvPr id="397" name="Google Shape;397;p26"/>
          <p:cNvSpPr txBox="1">
            <a:spLocks noGrp="1"/>
          </p:cNvSpPr>
          <p:nvPr>
            <p:ph type="body" idx="1"/>
          </p:nvPr>
        </p:nvSpPr>
        <p:spPr>
          <a:xfrm>
            <a:off x="1371600" y="1893416"/>
            <a:ext cx="9601200" cy="3597438"/>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200"/>
              <a:buFont typeface="Noto Sans Symbols"/>
              <a:buChar char="▪"/>
            </a:pPr>
            <a:r>
              <a:rPr lang="en-US" sz="2200" b="1">
                <a:solidFill>
                  <a:srgbClr val="101D49"/>
                </a:solidFill>
              </a:rPr>
              <a:t>Contact Information</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Phone: </a:t>
            </a:r>
            <a:r>
              <a:rPr lang="en-US" sz="2200" i="0">
                <a:solidFill>
                  <a:srgbClr val="002060"/>
                </a:solidFill>
              </a:rPr>
              <a:t>317-232-3061</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E-mail</a:t>
            </a:r>
            <a:r>
              <a:rPr lang="en-US" sz="2200" b="1" i="0">
                <a:solidFill>
                  <a:srgbClr val="101D49"/>
                </a:solidFill>
              </a:rPr>
              <a:t>:</a:t>
            </a:r>
            <a:r>
              <a:rPr lang="en-US" sz="2200" i="0">
                <a:solidFill>
                  <a:srgbClr val="101D49"/>
                </a:solidFill>
              </a:rPr>
              <a:t> </a:t>
            </a:r>
            <a:r>
              <a:rPr lang="en-US" sz="2200" i="0" u="sng">
                <a:solidFill>
                  <a:schemeClr val="hlink"/>
                </a:solidFill>
                <a:hlinkClick r:id="rId3"/>
              </a:rPr>
              <a:t>Indianaveteranspreference@idoa.in.gov</a:t>
            </a:r>
            <a:endParaRPr sz="2200" i="0"/>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Web: </a:t>
            </a:r>
            <a:r>
              <a:rPr lang="en-US" sz="2200" i="0" u="sng">
                <a:solidFill>
                  <a:schemeClr val="hlink"/>
                </a:solidFill>
                <a:hlinkClick r:id="rId4"/>
              </a:rPr>
              <a:t>www.in.gov/idoa/2863.htm </a:t>
            </a:r>
            <a:endParaRPr sz="2200" i="0">
              <a:solidFill>
                <a:srgbClr val="101D49"/>
              </a:solidFill>
            </a:endParaRPr>
          </a:p>
          <a:p>
            <a:pPr marL="384038" lvl="0" indent="-384038" algn="l" rtl="0">
              <a:lnSpc>
                <a:spcPct val="94000"/>
              </a:lnSpc>
              <a:spcBef>
                <a:spcPts val="1200"/>
              </a:spcBef>
              <a:spcAft>
                <a:spcPts val="0"/>
              </a:spcAft>
              <a:buClr>
                <a:srgbClr val="101D49"/>
              </a:buClr>
              <a:buSzPts val="2200"/>
              <a:buFont typeface="Noto Sans Symbols"/>
              <a:buChar char="▪"/>
            </a:pPr>
            <a:r>
              <a:rPr lang="en-US" sz="2200" b="1">
                <a:solidFill>
                  <a:srgbClr val="101D49"/>
                </a:solidFill>
              </a:rPr>
              <a:t>Complete Attachment A1, IVOSB Form</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Include subcontractor letters of commitment</a:t>
            </a:r>
            <a:endParaRPr/>
          </a:p>
          <a:p>
            <a:pPr marL="384038" lvl="0" indent="-384038" algn="l" rtl="0">
              <a:lnSpc>
                <a:spcPct val="94000"/>
              </a:lnSpc>
              <a:spcBef>
                <a:spcPts val="1200"/>
              </a:spcBef>
              <a:spcAft>
                <a:spcPts val="0"/>
              </a:spcAft>
              <a:buClr>
                <a:srgbClr val="101D49"/>
              </a:buClr>
              <a:buSzPts val="2200"/>
              <a:buFont typeface="Noto Sans Symbols"/>
              <a:buChar char="▪"/>
            </a:pPr>
            <a:r>
              <a:rPr lang="en-US" sz="2200" b="1">
                <a:solidFill>
                  <a:srgbClr val="101D49"/>
                </a:solidFill>
              </a:rPr>
              <a:t>Goals for Proposal</a:t>
            </a:r>
            <a:endParaRPr/>
          </a:p>
          <a:p>
            <a:pPr marL="914377" lvl="1" indent="-384038" algn="l" rtl="0">
              <a:lnSpc>
                <a:spcPct val="94000"/>
              </a:lnSpc>
              <a:spcBef>
                <a:spcPts val="700"/>
              </a:spcBef>
              <a:spcAft>
                <a:spcPts val="0"/>
              </a:spcAft>
              <a:buClr>
                <a:srgbClr val="101D49"/>
              </a:buClr>
              <a:buSzPts val="2200"/>
              <a:buChar char="–"/>
            </a:pPr>
            <a:r>
              <a:rPr lang="en-US" sz="2200" i="0">
                <a:solidFill>
                  <a:srgbClr val="101D49"/>
                </a:solidFill>
              </a:rPr>
              <a:t>3% Veteran Owned Small Business</a:t>
            </a:r>
            <a:endParaRPr/>
          </a:p>
          <a:p>
            <a:pPr marL="384038" lvl="0" indent="-257038" algn="l" rtl="0">
              <a:lnSpc>
                <a:spcPct val="94000"/>
              </a:lnSpc>
              <a:spcBef>
                <a:spcPts val="1200"/>
              </a:spcBef>
              <a:spcAft>
                <a:spcPts val="0"/>
              </a:spcAft>
              <a:buClr>
                <a:schemeClr val="dk2"/>
              </a:buClr>
              <a:buSzPts val="2000"/>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27"/>
          <p:cNvPicPr preferRelativeResize="0"/>
          <p:nvPr/>
        </p:nvPicPr>
        <p:blipFill rotWithShape="1">
          <a:blip r:embed="rId3">
            <a:alphaModFix/>
          </a:blip>
          <a:srcRect/>
          <a:stretch/>
        </p:blipFill>
        <p:spPr>
          <a:xfrm>
            <a:off x="3919903" y="456631"/>
            <a:ext cx="4596705" cy="5944738"/>
          </a:xfrm>
          <a:prstGeom prst="rect">
            <a:avLst/>
          </a:prstGeom>
          <a:noFill/>
          <a:ln w="9525" cap="flat" cmpd="sng">
            <a:solidFill>
              <a:schemeClr val="dk1"/>
            </a:solidFill>
            <a:prstDash val="solid"/>
            <a:round/>
            <a:headEnd type="none" w="sm" len="sm"/>
            <a:tailEnd type="none" w="sm" len="sm"/>
          </a:ln>
        </p:spPr>
      </p:pic>
      <p:sp>
        <p:nvSpPr>
          <p:cNvPr id="403" name="Google Shape;403;p27"/>
          <p:cNvSpPr txBox="1"/>
          <p:nvPr/>
        </p:nvSpPr>
        <p:spPr>
          <a:xfrm>
            <a:off x="1806777" y="2955036"/>
            <a:ext cx="2186669"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i="0" u="none" strike="noStrike" cap="none">
                <a:solidFill>
                  <a:srgbClr val="FF0000"/>
                </a:solidFill>
                <a:latin typeface="Calibri"/>
                <a:ea typeface="Calibri"/>
                <a:cs typeface="Calibri"/>
                <a:sym typeface="Calibri"/>
              </a:rPr>
              <a:t>Please carefully review the information in this box</a:t>
            </a:r>
            <a:endParaRPr/>
          </a:p>
        </p:txBody>
      </p:sp>
      <p:cxnSp>
        <p:nvCxnSpPr>
          <p:cNvPr id="404" name="Google Shape;404;p27"/>
          <p:cNvCxnSpPr/>
          <p:nvPr/>
        </p:nvCxnSpPr>
        <p:spPr>
          <a:xfrm>
            <a:off x="1959849" y="4177349"/>
            <a:ext cx="1880523" cy="0"/>
          </a:xfrm>
          <a:prstGeom prst="straightConnector1">
            <a:avLst/>
          </a:prstGeom>
          <a:noFill/>
          <a:ln w="34925" cap="flat" cmpd="sng">
            <a:solidFill>
              <a:schemeClr val="dk1"/>
            </a:solidFill>
            <a:prstDash val="solid"/>
            <a:round/>
            <a:headEnd type="none" w="sm" len="sm"/>
            <a:tailEnd type="triangle" w="med" len="med"/>
          </a:ln>
        </p:spPr>
      </p:cxnSp>
      <p:sp>
        <p:nvSpPr>
          <p:cNvPr id="405" name="Google Shape;405;p27"/>
          <p:cNvSpPr/>
          <p:nvPr/>
        </p:nvSpPr>
        <p:spPr>
          <a:xfrm>
            <a:off x="4155743" y="5957248"/>
            <a:ext cx="1705970" cy="81886"/>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28"/>
          <p:cNvSpPr txBox="1">
            <a:spLocks noGrp="1"/>
          </p:cNvSpPr>
          <p:nvPr>
            <p:ph type="title"/>
          </p:nvPr>
        </p:nvSpPr>
        <p:spPr>
          <a:xfrm>
            <a:off x="1371600" y="77117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11" name="Google Shape;411;p28"/>
          <p:cNvSpPr txBox="1">
            <a:spLocks noGrp="1"/>
          </p:cNvSpPr>
          <p:nvPr>
            <p:ph type="body" idx="1"/>
          </p:nvPr>
        </p:nvSpPr>
        <p:spPr>
          <a:xfrm>
            <a:off x="1371600" y="1845250"/>
            <a:ext cx="9601200" cy="3849872"/>
          </a:xfrm>
          <a:prstGeom prst="rect">
            <a:avLst/>
          </a:prstGeom>
          <a:noFill/>
          <a:ln>
            <a:noFill/>
          </a:ln>
        </p:spPr>
        <p:txBody>
          <a:bodyPr spcFirstLastPara="1" wrap="square" lIns="91425" tIns="45700" rIns="91425" bIns="45700" anchor="t" anchorCtr="0">
            <a:normAutofit fontScale="92500" lnSpcReduction="1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600" b="1" dirty="0">
                <a:solidFill>
                  <a:srgbClr val="101D49"/>
                </a:solidFill>
              </a:rPr>
              <a:t>Prime contractors should note the following: </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Pursuant to 25 IAC 9-4-1(c), a Prime Contractor who is an IVOSB can use their own workforce to count toward the goal.</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IVOSB must have a Bidder ID</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Prime contractor and/or subcontractors’ Certification Letter(s), provided by IDOA or Federal Center for Veterans Business Enterprise (</a:t>
            </a:r>
            <a:r>
              <a:rPr lang="en-US" sz="2600" i="0" u="sng" dirty="0">
                <a:solidFill>
                  <a:schemeClr val="hlink"/>
                </a:solidFill>
                <a:hlinkClick r:id="rId3"/>
              </a:rPr>
              <a:t>VA OSDBU</a:t>
            </a:r>
            <a:r>
              <a:rPr lang="en-US" sz="2600" i="0" dirty="0">
                <a:solidFill>
                  <a:srgbClr val="101D49"/>
                </a:solidFill>
              </a:rPr>
              <a:t>), must accompany the proposal to show current status of certification.</a:t>
            </a:r>
            <a:endParaRPr dirty="0"/>
          </a:p>
          <a:p>
            <a:pPr marL="914377" lvl="1" indent="-384038" algn="l" rtl="0">
              <a:lnSpc>
                <a:spcPct val="94000"/>
              </a:lnSpc>
              <a:spcBef>
                <a:spcPts val="700"/>
              </a:spcBef>
              <a:spcAft>
                <a:spcPts val="0"/>
              </a:spcAft>
              <a:buClr>
                <a:srgbClr val="101D49"/>
              </a:buClr>
              <a:buSzPct val="100000"/>
              <a:buFont typeface="Calibri"/>
              <a:buChar char="–"/>
            </a:pPr>
            <a:r>
              <a:rPr lang="en-US" sz="2600" i="0" dirty="0">
                <a:solidFill>
                  <a:srgbClr val="101D49"/>
                </a:solidFill>
              </a:rPr>
              <a:t>Each firm may only serve as one classification – MBE, WBE, or IVOSB (see Section 1.22 in the RFP Main Document).</a:t>
            </a:r>
            <a:endParaRPr dirty="0"/>
          </a:p>
          <a:p>
            <a:pPr marL="530339" lvl="1" indent="0" algn="l" rtl="0">
              <a:lnSpc>
                <a:spcPct val="94000"/>
              </a:lnSpc>
              <a:spcBef>
                <a:spcPts val="700"/>
              </a:spcBef>
              <a:spcAft>
                <a:spcPts val="0"/>
              </a:spcAft>
              <a:buClr>
                <a:srgbClr val="101D49"/>
              </a:buClr>
              <a:buSzPct val="100000"/>
              <a:buNone/>
            </a:pPr>
            <a:endParaRPr strike="sngStrike" dirty="0"/>
          </a:p>
          <a:p>
            <a:pPr marL="914377" lvl="1" indent="-266563" algn="l" rtl="0">
              <a:lnSpc>
                <a:spcPct val="94000"/>
              </a:lnSpc>
              <a:spcBef>
                <a:spcPts val="700"/>
              </a:spcBef>
              <a:spcAft>
                <a:spcPts val="0"/>
              </a:spcAft>
              <a:buClr>
                <a:schemeClr val="dk2"/>
              </a:buClr>
              <a:buSzPct val="100000"/>
              <a:buFont typeface="Calibri"/>
              <a:buNone/>
            </a:pPr>
            <a:endParaRPr i="0" dirty="0">
              <a:solidFill>
                <a:srgbClr val="101D49"/>
              </a:solidFill>
            </a:endParaRPr>
          </a:p>
          <a:p>
            <a:pPr marL="384038" lvl="0" indent="-266563" algn="l" rtl="0">
              <a:lnSpc>
                <a:spcPct val="94000"/>
              </a:lnSpc>
              <a:spcBef>
                <a:spcPts val="1200"/>
              </a:spcBef>
              <a:spcAft>
                <a:spcPts val="0"/>
              </a:spcAft>
              <a:buClr>
                <a:schemeClr val="dk2"/>
              </a:buClr>
              <a:buSzPct val="100000"/>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9"/>
          <p:cNvSpPr txBox="1">
            <a:spLocks noGrp="1"/>
          </p:cNvSpPr>
          <p:nvPr>
            <p:ph type="title"/>
          </p:nvPr>
        </p:nvSpPr>
        <p:spPr>
          <a:xfrm>
            <a:off x="1371600"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17" name="Google Shape;417;p29"/>
          <p:cNvSpPr txBox="1">
            <a:spLocks noGrp="1"/>
          </p:cNvSpPr>
          <p:nvPr>
            <p:ph type="body" idx="1"/>
          </p:nvPr>
        </p:nvSpPr>
        <p:spPr>
          <a:xfrm>
            <a:off x="1295400" y="2093903"/>
            <a:ext cx="9601200" cy="3201111"/>
          </a:xfrm>
          <a:prstGeom prst="rect">
            <a:avLst/>
          </a:prstGeom>
          <a:noFill/>
          <a:ln>
            <a:noFill/>
          </a:ln>
        </p:spPr>
        <p:txBody>
          <a:bodyPr spcFirstLastPara="1" wrap="square" lIns="91425" tIns="45700" rIns="91425" bIns="45700" anchor="t" anchorCtr="0">
            <a:normAutofit fontScale="77500" lnSpcReduction="20000"/>
          </a:bodyPr>
          <a:lstStyle/>
          <a:p>
            <a:pPr marL="384038" lvl="0" indent="-384069" algn="l" rtl="0">
              <a:lnSpc>
                <a:spcPct val="110000"/>
              </a:lnSpc>
              <a:spcBef>
                <a:spcPts val="0"/>
              </a:spcBef>
              <a:spcAft>
                <a:spcPts val="0"/>
              </a:spcAft>
              <a:buClr>
                <a:srgbClr val="101D49"/>
              </a:buClr>
              <a:buSzPct val="100000"/>
              <a:buFont typeface="Noto Sans Symbols"/>
              <a:buChar char="▪"/>
            </a:pPr>
            <a:r>
              <a:rPr lang="en-US" sz="3100" b="1">
                <a:solidFill>
                  <a:srgbClr val="101D49"/>
                </a:solidFill>
              </a:rPr>
              <a:t>Prime contractors must ensure that the proposed subcontractors meet the following criteria:</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Must be listed on </a:t>
            </a:r>
            <a:r>
              <a:rPr lang="en-US" sz="3100" i="0" u="sng">
                <a:solidFill>
                  <a:schemeClr val="hlink"/>
                </a:solidFill>
                <a:hlinkClick r:id="rId3"/>
              </a:rPr>
              <a:t>VA OSDBU</a:t>
            </a:r>
            <a:r>
              <a:rPr lang="en-US" sz="3100" i="0"/>
              <a:t> </a:t>
            </a:r>
            <a:r>
              <a:rPr lang="en-US" sz="3100" i="0">
                <a:solidFill>
                  <a:srgbClr val="101D49"/>
                </a:solidFill>
              </a:rPr>
              <a:t>registry or listed on the IDOA Directory of Certified Firms, on or before the proposal due date. </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Serve a Valuable Scope Contribution (VSC) on the engagement, as confirmed by the State.</a:t>
            </a:r>
            <a:endParaRPr/>
          </a:p>
          <a:p>
            <a:pPr marL="914377" lvl="1" indent="-384069" algn="l" rtl="0">
              <a:lnSpc>
                <a:spcPct val="110000"/>
              </a:lnSpc>
              <a:spcBef>
                <a:spcPts val="700"/>
              </a:spcBef>
              <a:spcAft>
                <a:spcPts val="0"/>
              </a:spcAft>
              <a:buClr>
                <a:srgbClr val="101D49"/>
              </a:buClr>
              <a:buSzPct val="100000"/>
              <a:buFont typeface="Calibri"/>
              <a:buChar char="–"/>
            </a:pPr>
            <a:r>
              <a:rPr lang="en-US" sz="3100" i="0">
                <a:solidFill>
                  <a:srgbClr val="101D49"/>
                </a:solidFill>
              </a:rPr>
              <a:t>Provide the goods or services specific to the contract and within the industry area for which it is certified.</a:t>
            </a:r>
            <a:endParaRPr/>
          </a:p>
          <a:p>
            <a:pPr marL="384038" lvl="0" indent="-285613" algn="l" rtl="0">
              <a:lnSpc>
                <a:spcPct val="94000"/>
              </a:lnSpc>
              <a:spcBef>
                <a:spcPts val="1200"/>
              </a:spcBef>
              <a:spcAft>
                <a:spcPts val="0"/>
              </a:spcAft>
              <a:buClr>
                <a:schemeClr val="dk2"/>
              </a:buClr>
              <a:buSzPct val="100000"/>
              <a:buNone/>
            </a:pPr>
            <a:endParaRPr>
              <a:solidFill>
                <a:srgbClr val="101D49"/>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3" name="Google Shape;423;p30"/>
          <p:cNvSpPr txBox="1">
            <a:spLocks noGrp="1"/>
          </p:cNvSpPr>
          <p:nvPr>
            <p:ph type="title"/>
          </p:nvPr>
        </p:nvSpPr>
        <p:spPr>
          <a:xfrm>
            <a:off x="1371600" y="76964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pic>
        <p:nvPicPr>
          <p:cNvPr id="7" name="Picture 6">
            <a:extLst>
              <a:ext uri="{FF2B5EF4-FFF2-40B4-BE49-F238E27FC236}">
                <a16:creationId xmlns:a16="http://schemas.microsoft.com/office/drawing/2014/main" id="{6E8B8E9F-BF21-3480-4F21-18FA8942872C}"/>
              </a:ext>
            </a:extLst>
          </p:cNvPr>
          <p:cNvPicPr>
            <a:picLocks noChangeAspect="1"/>
          </p:cNvPicPr>
          <p:nvPr/>
        </p:nvPicPr>
        <p:blipFill>
          <a:blip r:embed="rId3"/>
          <a:stretch>
            <a:fillRect/>
          </a:stretch>
        </p:blipFill>
        <p:spPr>
          <a:xfrm>
            <a:off x="1669237" y="1478107"/>
            <a:ext cx="8617763" cy="4194487"/>
          </a:xfrm>
          <a:prstGeom prst="rect">
            <a:avLst/>
          </a:prstGeom>
        </p:spPr>
      </p:pic>
      <p:sp>
        <p:nvSpPr>
          <p:cNvPr id="424" name="Google Shape;424;p30"/>
          <p:cNvSpPr/>
          <p:nvPr/>
        </p:nvSpPr>
        <p:spPr>
          <a:xfrm rot="10800000">
            <a:off x="9944100" y="4423669"/>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2" name="Google Shape;425;p30">
            <a:extLst>
              <a:ext uri="{FF2B5EF4-FFF2-40B4-BE49-F238E27FC236}">
                <a16:creationId xmlns:a16="http://schemas.microsoft.com/office/drawing/2014/main" id="{55E9E159-89B4-4377-19A9-B7FEE8125E77}"/>
              </a:ext>
            </a:extLst>
          </p:cNvPr>
          <p:cNvSpPr/>
          <p:nvPr/>
        </p:nvSpPr>
        <p:spPr>
          <a:xfrm>
            <a:off x="1102309" y="2374398"/>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5" name="Google Shape;425;p30"/>
          <p:cNvSpPr/>
          <p:nvPr/>
        </p:nvSpPr>
        <p:spPr>
          <a:xfrm>
            <a:off x="1102309" y="289693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6" name="Google Shape;426;p30"/>
          <p:cNvSpPr/>
          <p:nvPr/>
        </p:nvSpPr>
        <p:spPr>
          <a:xfrm>
            <a:off x="1057046" y="3264294"/>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7" name="Google Shape;427;p30"/>
          <p:cNvSpPr/>
          <p:nvPr/>
        </p:nvSpPr>
        <p:spPr>
          <a:xfrm>
            <a:off x="1020242" y="4012989"/>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
        <p:nvSpPr>
          <p:cNvPr id="428" name="Google Shape;428;p30"/>
          <p:cNvSpPr/>
          <p:nvPr/>
        </p:nvSpPr>
        <p:spPr>
          <a:xfrm>
            <a:off x="947318" y="447348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i="0" u="none" strike="noStrike" cap="none">
              <a:solidFill>
                <a:srgbClr val="FF3300"/>
              </a:solidFill>
              <a:latin typeface="Garamond"/>
              <a:ea typeface="Garamond"/>
              <a:cs typeface="Garamond"/>
              <a:sym typeface="Garamon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31"/>
          <p:cNvSpPr txBox="1">
            <a:spLocks noGrp="1"/>
          </p:cNvSpPr>
          <p:nvPr>
            <p:ph type="title"/>
          </p:nvPr>
        </p:nvSpPr>
        <p:spPr>
          <a:xfrm>
            <a:off x="1371600" y="77218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Indiana Veteran Owned Small Business</a:t>
            </a:r>
            <a:endParaRPr/>
          </a:p>
        </p:txBody>
      </p:sp>
      <p:sp>
        <p:nvSpPr>
          <p:cNvPr id="434" name="Google Shape;434;p31"/>
          <p:cNvSpPr txBox="1">
            <a:spLocks noGrp="1"/>
          </p:cNvSpPr>
          <p:nvPr>
            <p:ph type="body" idx="1"/>
          </p:nvPr>
        </p:nvSpPr>
        <p:spPr>
          <a:xfrm>
            <a:off x="1371600" y="1967024"/>
            <a:ext cx="9601200" cy="4242390"/>
          </a:xfrm>
          <a:prstGeom prst="rect">
            <a:avLst/>
          </a:prstGeom>
          <a:noFill/>
          <a:ln>
            <a:noFill/>
          </a:ln>
        </p:spPr>
        <p:txBody>
          <a:bodyPr spcFirstLastPara="1" wrap="square" lIns="91425" tIns="45700" rIns="91425" bIns="45700" anchor="t" anchorCtr="0">
            <a:normAutofit fontScale="92500" lnSpcReduction="20000"/>
          </a:bodyPr>
          <a:lstStyle/>
          <a:p>
            <a:pPr marL="384038" lvl="0" indent="-384038" algn="l" rtl="0">
              <a:lnSpc>
                <a:spcPct val="94000"/>
              </a:lnSpc>
              <a:spcBef>
                <a:spcPts val="0"/>
              </a:spcBef>
              <a:spcAft>
                <a:spcPts val="0"/>
              </a:spcAft>
              <a:buClr>
                <a:srgbClr val="101D49"/>
              </a:buClr>
              <a:buSzPct val="100000"/>
              <a:buFont typeface="Noto Sans Symbols"/>
              <a:buChar char="▪"/>
            </a:pPr>
            <a:r>
              <a:rPr lang="en-US" sz="2200" b="1">
                <a:solidFill>
                  <a:srgbClr val="101D49"/>
                </a:solidFill>
              </a:rPr>
              <a:t>New Process - </a:t>
            </a:r>
            <a:r>
              <a:rPr lang="en-US" sz="2200">
                <a:solidFill>
                  <a:srgbClr val="101D49"/>
                </a:solidFill>
              </a:rPr>
              <a:t>IVOSB scoring is conducted based on 5 points plus a possible 1 bonus point scale</a:t>
            </a:r>
            <a:endParaRPr/>
          </a:p>
          <a:p>
            <a:pPr marL="530339" lvl="1" indent="0" algn="l" rtl="0">
              <a:lnSpc>
                <a:spcPct val="94000"/>
              </a:lnSpc>
              <a:spcBef>
                <a:spcPts val="607"/>
              </a:spcBef>
              <a:spcAft>
                <a:spcPts val="0"/>
              </a:spcAft>
              <a:buClr>
                <a:srgbClr val="101D49"/>
              </a:buClr>
              <a:buSzPct val="100000"/>
              <a:buNone/>
            </a:pPr>
            <a:r>
              <a:rPr lang="en-US" sz="2200" i="0">
                <a:solidFill>
                  <a:srgbClr val="101D49"/>
                </a:solidFill>
              </a:rPr>
              <a:t> IVOSB: Possible 5 points + 1 bonus point</a:t>
            </a:r>
            <a:endParaRPr/>
          </a:p>
          <a:p>
            <a:pPr marL="234950" lvl="1" indent="-105727" algn="l" rtl="0">
              <a:lnSpc>
                <a:spcPct val="94000"/>
              </a:lnSpc>
              <a:spcBef>
                <a:spcPts val="700"/>
              </a:spcBef>
              <a:spcAft>
                <a:spcPts val="0"/>
              </a:spcAft>
              <a:buClr>
                <a:schemeClr val="dk2"/>
              </a:buClr>
              <a:buSzPct val="100000"/>
              <a:buFont typeface="Noto Sans Symbols"/>
              <a:buNone/>
            </a:pPr>
            <a:endParaRPr sz="2200" i="0">
              <a:solidFill>
                <a:srgbClr val="101D49"/>
              </a:solidFill>
            </a:endParaRPr>
          </a:p>
          <a:p>
            <a:pPr marL="384038" lvl="0" indent="-384038" algn="l" rtl="0">
              <a:lnSpc>
                <a:spcPct val="94000"/>
              </a:lnSpc>
              <a:spcBef>
                <a:spcPts val="607"/>
              </a:spcBef>
              <a:spcAft>
                <a:spcPts val="0"/>
              </a:spcAft>
              <a:buClr>
                <a:srgbClr val="101D49"/>
              </a:buClr>
              <a:buSzPct val="100000"/>
              <a:buFont typeface="Noto Sans Symbols"/>
              <a:buChar char="▪"/>
            </a:pPr>
            <a:r>
              <a:rPr lang="en-US" sz="2200" b="1">
                <a:solidFill>
                  <a:srgbClr val="101D49"/>
                </a:solidFill>
              </a:rPr>
              <a:t>Professional Services Scoring Methodology:</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The points will be awarded on the following schedule:</a:t>
            </a:r>
            <a:endParaRPr/>
          </a:p>
          <a:p>
            <a:pPr marL="574675" lvl="1" indent="-231330" algn="l" rtl="0">
              <a:lnSpc>
                <a:spcPct val="94000"/>
              </a:lnSpc>
              <a:spcBef>
                <a:spcPts val="551"/>
              </a:spcBef>
              <a:spcAft>
                <a:spcPts val="0"/>
              </a:spcAft>
              <a:buClr>
                <a:schemeClr val="dk2"/>
              </a:buClr>
              <a:buSzPct val="100000"/>
              <a:buNone/>
            </a:pPr>
            <a:endParaRPr sz="1900" i="0">
              <a:solidFill>
                <a:srgbClr val="101D49"/>
              </a:solidFill>
            </a:endParaRPr>
          </a:p>
          <a:p>
            <a:pPr marL="231775" lvl="1" indent="0" algn="l" rtl="0">
              <a:lnSpc>
                <a:spcPct val="94000"/>
              </a:lnSpc>
              <a:spcBef>
                <a:spcPts val="551"/>
              </a:spcBef>
              <a:spcAft>
                <a:spcPts val="0"/>
              </a:spcAft>
              <a:buClr>
                <a:schemeClr val="dk2"/>
              </a:buClr>
              <a:buSzPct val="100000"/>
              <a:buNone/>
            </a:pPr>
            <a:endParaRPr sz="1900" i="0">
              <a:solidFill>
                <a:srgbClr val="101D49"/>
              </a:solidFill>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Fractional points will be awarded based upon a graduated scale between whole points. (e.g. a 0.3% commitment will receive .5 points and a 1.5% commitment will receive 2.5 points)</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Submissions of 0% participation will result in a deduction of 1 point in each category</a:t>
            </a:r>
            <a:endParaRPr/>
          </a:p>
          <a:p>
            <a:pPr marL="574675" lvl="1" indent="-342900" algn="l" rtl="0">
              <a:lnSpc>
                <a:spcPct val="94000"/>
              </a:lnSpc>
              <a:spcBef>
                <a:spcPts val="607"/>
              </a:spcBef>
              <a:spcAft>
                <a:spcPts val="0"/>
              </a:spcAft>
              <a:buClr>
                <a:srgbClr val="101D49"/>
              </a:buClr>
              <a:buSzPct val="100000"/>
              <a:buChar char="–"/>
            </a:pPr>
            <a:r>
              <a:rPr lang="en-US" sz="2200" i="0">
                <a:solidFill>
                  <a:srgbClr val="101D49"/>
                </a:solidFill>
              </a:rPr>
              <a:t>The highest submission which exceeds the goal will receive 6 points (5 points plus 1 bonus point). In case of a tie both firms will receive 6 points. </a:t>
            </a:r>
            <a:endParaRPr/>
          </a:p>
          <a:p>
            <a:pPr marL="384038" lvl="0" indent="-266563" algn="l" rtl="0">
              <a:lnSpc>
                <a:spcPct val="94000"/>
              </a:lnSpc>
              <a:spcBef>
                <a:spcPts val="1200"/>
              </a:spcBef>
              <a:spcAft>
                <a:spcPts val="0"/>
              </a:spcAft>
              <a:buClr>
                <a:schemeClr val="dk2"/>
              </a:buClr>
              <a:buSzPct val="100000"/>
              <a:buNone/>
            </a:pPr>
            <a:endParaRPr/>
          </a:p>
        </p:txBody>
      </p:sp>
      <p:graphicFrame>
        <p:nvGraphicFramePr>
          <p:cNvPr id="435" name="Google Shape;435;p31"/>
          <p:cNvGraphicFramePr/>
          <p:nvPr/>
        </p:nvGraphicFramePr>
        <p:xfrm>
          <a:off x="2083241" y="3717704"/>
          <a:ext cx="5828375" cy="502940"/>
        </p:xfrm>
        <a:graphic>
          <a:graphicData uri="http://schemas.openxmlformats.org/drawingml/2006/table">
            <a:tbl>
              <a:tblPr firstRow="1" bandRow="1">
                <a:noFill/>
                <a:tableStyleId>{0C99908A-2B6C-48A6-91DB-9273E1F45709}</a:tableStyleId>
              </a:tblPr>
              <a:tblGrid>
                <a:gridCol w="832625">
                  <a:extLst>
                    <a:ext uri="{9D8B030D-6E8A-4147-A177-3AD203B41FA5}">
                      <a16:colId xmlns:a16="http://schemas.microsoft.com/office/drawing/2014/main" val="20000"/>
                    </a:ext>
                  </a:extLst>
                </a:gridCol>
                <a:gridCol w="832625">
                  <a:extLst>
                    <a:ext uri="{9D8B030D-6E8A-4147-A177-3AD203B41FA5}">
                      <a16:colId xmlns:a16="http://schemas.microsoft.com/office/drawing/2014/main" val="20001"/>
                    </a:ext>
                  </a:extLst>
                </a:gridCol>
                <a:gridCol w="832625">
                  <a:extLst>
                    <a:ext uri="{9D8B030D-6E8A-4147-A177-3AD203B41FA5}">
                      <a16:colId xmlns:a16="http://schemas.microsoft.com/office/drawing/2014/main" val="20002"/>
                    </a:ext>
                  </a:extLst>
                </a:gridCol>
                <a:gridCol w="832625">
                  <a:extLst>
                    <a:ext uri="{9D8B030D-6E8A-4147-A177-3AD203B41FA5}">
                      <a16:colId xmlns:a16="http://schemas.microsoft.com/office/drawing/2014/main" val="20003"/>
                    </a:ext>
                  </a:extLst>
                </a:gridCol>
                <a:gridCol w="832625">
                  <a:extLst>
                    <a:ext uri="{9D8B030D-6E8A-4147-A177-3AD203B41FA5}">
                      <a16:colId xmlns:a16="http://schemas.microsoft.com/office/drawing/2014/main" val="20004"/>
                    </a:ext>
                  </a:extLst>
                </a:gridCol>
                <a:gridCol w="832625">
                  <a:extLst>
                    <a:ext uri="{9D8B030D-6E8A-4147-A177-3AD203B41FA5}">
                      <a16:colId xmlns:a16="http://schemas.microsoft.com/office/drawing/2014/main" val="20005"/>
                    </a:ext>
                  </a:extLst>
                </a:gridCol>
                <a:gridCol w="832625">
                  <a:extLst>
                    <a:ext uri="{9D8B030D-6E8A-4147-A177-3AD203B41FA5}">
                      <a16:colId xmlns:a16="http://schemas.microsoft.com/office/drawing/2014/main" val="20006"/>
                    </a:ext>
                  </a:extLst>
                </a:gridCol>
              </a:tblGrid>
              <a:tr h="241750">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0%</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0.6%</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1.8%</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2.4%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41750">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Pts.</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1</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2</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3</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4</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050" u="none" strike="noStrike" cap="none">
                          <a:solidFill>
                            <a:srgbClr val="101D49"/>
                          </a:solidFill>
                          <a:latin typeface="Calibri"/>
                          <a:ea typeface="Calibri"/>
                          <a:cs typeface="Calibri"/>
                          <a:sym typeface="Calibri"/>
                        </a:rPr>
                        <a:t>5</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General Information</a:t>
            </a:r>
            <a:endParaRPr/>
          </a:p>
        </p:txBody>
      </p:sp>
      <p:sp>
        <p:nvSpPr>
          <p:cNvPr id="209" name="Google Shape;209;p3"/>
          <p:cNvSpPr txBox="1">
            <a:spLocks noGrp="1"/>
          </p:cNvSpPr>
          <p:nvPr>
            <p:ph type="body" idx="1"/>
          </p:nvPr>
        </p:nvSpPr>
        <p:spPr>
          <a:xfrm>
            <a:off x="1371600" y="2019300"/>
            <a:ext cx="9601200" cy="396716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1800"/>
              <a:buChar char="■"/>
            </a:pPr>
            <a:r>
              <a:rPr lang="en-US" sz="1800" dirty="0">
                <a:solidFill>
                  <a:srgbClr val="101D49"/>
                </a:solidFill>
              </a:rPr>
              <a:t>This Pre-Proposal Presentation will be posted on IDOA’s Solicitation Website along with the RFP.</a:t>
            </a:r>
            <a:endParaRPr dirty="0"/>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Potential Respondents (prime contractors and subcontractors) will be given the opportunity to express interest in this solicitation and to have their company and contact information posted to the solicitation website. </a:t>
            </a:r>
            <a:r>
              <a:rPr lang="en-US" sz="1800" b="1" dirty="0">
                <a:solidFill>
                  <a:srgbClr val="101D49"/>
                </a:solidFill>
              </a:rPr>
              <a:t>Attachment I</a:t>
            </a:r>
            <a:r>
              <a:rPr lang="en-US" sz="1800" dirty="0">
                <a:solidFill>
                  <a:srgbClr val="101D49"/>
                </a:solidFill>
              </a:rPr>
              <a:t> provides a template for submitting company information. This form is optional, and if desired to be submitted, should be emailed to </a:t>
            </a:r>
            <a:r>
              <a:rPr lang="en-US" sz="1800" u="sng" dirty="0">
                <a:solidFill>
                  <a:srgbClr val="101D49"/>
                </a:solidFill>
                <a:hlinkClick r:id="rId3">
                  <a:extLst>
                    <a:ext uri="{A12FA001-AC4F-418D-AE19-62706E023703}">
                      <ahyp:hlinkClr xmlns:ahyp="http://schemas.microsoft.com/office/drawing/2018/hyperlinkcolor" val="tx"/>
                    </a:ext>
                  </a:extLst>
                </a:hlinkClick>
              </a:rPr>
              <a:t>rfp@idoa.IN.gov</a:t>
            </a:r>
            <a:r>
              <a:rPr lang="en-US" sz="1800" dirty="0">
                <a:solidFill>
                  <a:srgbClr val="101D49"/>
                </a:solidFill>
              </a:rPr>
              <a:t> no later than 3:00PM Eastern Time on </a:t>
            </a:r>
            <a:r>
              <a:rPr lang="en-US" sz="1800" dirty="0">
                <a:solidFill>
                  <a:srgbClr val="FF0000"/>
                </a:solidFill>
              </a:rPr>
              <a:t>Monday, August 11, 2025.</a:t>
            </a:r>
            <a:endParaRPr dirty="0">
              <a:solidFill>
                <a:srgbClr val="FF0000"/>
              </a:solidFill>
            </a:endParaRPr>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Potential Respondents to the solicitation are encouraged to submit any questions pertaining to the RFP via the Question/Inquiry Process. Please use </a:t>
            </a:r>
            <a:r>
              <a:rPr lang="en-US" sz="1800" b="1" dirty="0">
                <a:solidFill>
                  <a:srgbClr val="101D49"/>
                </a:solidFill>
              </a:rPr>
              <a:t>Attachment G </a:t>
            </a:r>
            <a:r>
              <a:rPr lang="en-US" sz="1800" dirty="0">
                <a:solidFill>
                  <a:srgbClr val="101D49"/>
                </a:solidFill>
              </a:rPr>
              <a:t>of this RFP for this purpose. Questions regarding the solicitation must be submitted by 3:00PM Eastern Time on Monday, August 11, 2025 </a:t>
            </a:r>
          </a:p>
          <a:p>
            <a:pPr marL="384038" lvl="0" indent="-384038" algn="l" rtl="0">
              <a:lnSpc>
                <a:spcPct val="94000"/>
              </a:lnSpc>
              <a:spcBef>
                <a:spcPts val="1200"/>
              </a:spcBef>
              <a:spcAft>
                <a:spcPts val="0"/>
              </a:spcAft>
              <a:buClr>
                <a:srgbClr val="101D49"/>
              </a:buClr>
              <a:buSzPts val="1800"/>
              <a:buChar char="■"/>
            </a:pPr>
            <a:r>
              <a:rPr lang="en-US" sz="1800" dirty="0">
                <a:solidFill>
                  <a:srgbClr val="101D49"/>
                </a:solidFill>
              </a:rPr>
              <a:t>Complete Submissions are due no later than 3:00 PM Eastern Time on Monday, September 29, 2025. </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32"/>
          <p:cNvSpPr txBox="1">
            <a:spLocks noGrp="1"/>
          </p:cNvSpPr>
          <p:nvPr>
            <p:ph type="title"/>
          </p:nvPr>
        </p:nvSpPr>
        <p:spPr>
          <a:xfrm>
            <a:off x="1371600" y="77043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IDOA Subcontractor Scoring</a:t>
            </a:r>
            <a:endParaRPr/>
          </a:p>
        </p:txBody>
      </p:sp>
      <p:sp>
        <p:nvSpPr>
          <p:cNvPr id="442" name="Google Shape;442;p32"/>
          <p:cNvSpPr txBox="1">
            <a:spLocks noGrp="1"/>
          </p:cNvSpPr>
          <p:nvPr>
            <p:ph type="body" idx="1"/>
          </p:nvPr>
        </p:nvSpPr>
        <p:spPr>
          <a:xfrm>
            <a:off x="1371600" y="2286005"/>
            <a:ext cx="9601200" cy="517354"/>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chemeClr val="dk1"/>
              </a:buClr>
              <a:buSzPts val="2000"/>
              <a:buNone/>
            </a:pPr>
            <a:r>
              <a:rPr lang="en-US" b="1">
                <a:solidFill>
                  <a:schemeClr val="dk1"/>
                </a:solidFill>
              </a:rPr>
              <a:t>RFP MBE/WBE/IVOSB Scoring Example</a:t>
            </a:r>
            <a:endParaRPr/>
          </a:p>
          <a:p>
            <a:pPr marL="384038" lvl="0" indent="-257038" algn="l" rtl="0">
              <a:lnSpc>
                <a:spcPct val="94000"/>
              </a:lnSpc>
              <a:spcBef>
                <a:spcPts val="1200"/>
              </a:spcBef>
              <a:spcAft>
                <a:spcPts val="0"/>
              </a:spcAft>
              <a:buClr>
                <a:schemeClr val="dk2"/>
              </a:buClr>
              <a:buSzPts val="2000"/>
              <a:buNone/>
            </a:pPr>
            <a:endParaRPr/>
          </a:p>
        </p:txBody>
      </p:sp>
      <p:graphicFrame>
        <p:nvGraphicFramePr>
          <p:cNvPr id="443" name="Google Shape;443;p32"/>
          <p:cNvGraphicFramePr/>
          <p:nvPr/>
        </p:nvGraphicFramePr>
        <p:xfrm>
          <a:off x="1346868" y="2803359"/>
          <a:ext cx="9650600" cy="2633800"/>
        </p:xfrm>
        <a:graphic>
          <a:graphicData uri="http://schemas.openxmlformats.org/drawingml/2006/table">
            <a:tbl>
              <a:tblPr firstRow="1" bandRow="1">
                <a:noFill/>
                <a:tableStyleId>{02BB37FF-E22C-49E1-B785-FCF17B387C69}</a:tableStyleId>
              </a:tblPr>
              <a:tblGrid>
                <a:gridCol w="1206325">
                  <a:extLst>
                    <a:ext uri="{9D8B030D-6E8A-4147-A177-3AD203B41FA5}">
                      <a16:colId xmlns:a16="http://schemas.microsoft.com/office/drawing/2014/main" val="20000"/>
                    </a:ext>
                  </a:extLst>
                </a:gridCol>
                <a:gridCol w="1206325">
                  <a:extLst>
                    <a:ext uri="{9D8B030D-6E8A-4147-A177-3AD203B41FA5}">
                      <a16:colId xmlns:a16="http://schemas.microsoft.com/office/drawing/2014/main" val="20001"/>
                    </a:ext>
                  </a:extLst>
                </a:gridCol>
                <a:gridCol w="1206325">
                  <a:extLst>
                    <a:ext uri="{9D8B030D-6E8A-4147-A177-3AD203B41FA5}">
                      <a16:colId xmlns:a16="http://schemas.microsoft.com/office/drawing/2014/main" val="20002"/>
                    </a:ext>
                  </a:extLst>
                </a:gridCol>
                <a:gridCol w="1206325">
                  <a:extLst>
                    <a:ext uri="{9D8B030D-6E8A-4147-A177-3AD203B41FA5}">
                      <a16:colId xmlns:a16="http://schemas.microsoft.com/office/drawing/2014/main" val="20003"/>
                    </a:ext>
                  </a:extLst>
                </a:gridCol>
                <a:gridCol w="1206325">
                  <a:extLst>
                    <a:ext uri="{9D8B030D-6E8A-4147-A177-3AD203B41FA5}">
                      <a16:colId xmlns:a16="http://schemas.microsoft.com/office/drawing/2014/main" val="20004"/>
                    </a:ext>
                  </a:extLst>
                </a:gridCol>
                <a:gridCol w="1206325">
                  <a:extLst>
                    <a:ext uri="{9D8B030D-6E8A-4147-A177-3AD203B41FA5}">
                      <a16:colId xmlns:a16="http://schemas.microsoft.com/office/drawing/2014/main" val="20005"/>
                    </a:ext>
                  </a:extLst>
                </a:gridCol>
                <a:gridCol w="1206325">
                  <a:extLst>
                    <a:ext uri="{9D8B030D-6E8A-4147-A177-3AD203B41FA5}">
                      <a16:colId xmlns:a16="http://schemas.microsoft.com/office/drawing/2014/main" val="20006"/>
                    </a:ext>
                  </a:extLst>
                </a:gridCol>
                <a:gridCol w="1206325">
                  <a:extLst>
                    <a:ext uri="{9D8B030D-6E8A-4147-A177-3AD203B41FA5}">
                      <a16:colId xmlns:a16="http://schemas.microsoft.com/office/drawing/2014/main" val="20007"/>
                    </a:ext>
                  </a:extLst>
                </a:gridCol>
              </a:tblGrid>
              <a:tr h="426625">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Bidder</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MBE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WBE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IVOSB %</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Pts.</a:t>
                      </a:r>
                      <a:endParaRPr/>
                    </a:p>
                  </a:txBody>
                  <a:tcPr marL="91450" marR="91450" marT="45725" marB="45725" anchor="ctr"/>
                </a:tc>
                <a:tc>
                  <a:txBody>
                    <a:bodyPr/>
                    <a:lstStyle/>
                    <a:p>
                      <a:pPr marL="0" marR="0" lvl="0" indent="0" algn="ctr" rtl="0">
                        <a:spcBef>
                          <a:spcPts val="0"/>
                        </a:spcBef>
                        <a:spcAft>
                          <a:spcPts val="0"/>
                        </a:spcAft>
                        <a:buNone/>
                      </a:pPr>
                      <a:r>
                        <a:rPr lang="en-US" sz="1600" u="none" strike="noStrike" cap="none">
                          <a:solidFill>
                            <a:schemeClr val="lt1"/>
                          </a:solidFill>
                          <a:latin typeface="Calibri"/>
                          <a:ea typeface="Calibri"/>
                          <a:cs typeface="Calibri"/>
                          <a:sym typeface="Calibri"/>
                        </a:rPr>
                        <a:t>Total Pts.</a:t>
                      </a:r>
                      <a:endParaRPr/>
                    </a:p>
                  </a:txBody>
                  <a:tcPr marL="91450" marR="91450" marT="45725" marB="45725" anchor="ctr"/>
                </a:tc>
                <a:extLst>
                  <a:ext uri="{0D108BD9-81ED-4DB2-BD59-A6C34878D82A}">
                    <a16:rowId xmlns:a16="http://schemas.microsoft.com/office/drawing/2014/main" val="10000"/>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1</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12.0%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3.5%</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6.0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17.00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1"/>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2</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3.75</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4.0%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2.5</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1.8%</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9.25</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2"/>
                  </a:ext>
                </a:extLst>
              </a:tr>
              <a:tr h="50067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3</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8.0%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8.0%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5.0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5.0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15.00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3"/>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4</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6.0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0.2%</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0.6%</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7.00</a:t>
                      </a:r>
                      <a:endParaRPr sz="1800" b="0" i="0" u="none" strike="noStrike" cap="none">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4"/>
                  </a:ext>
                </a:extLst>
              </a:tr>
              <a:tr h="426625">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Bidder 5</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0.0%</a:t>
                      </a:r>
                      <a:endParaRPr/>
                    </a:p>
                  </a:txBody>
                  <a:tcPr marL="91450" marR="91450" marT="45725" marB="45725" anchor="ctr"/>
                </a:tc>
                <a:tc>
                  <a:txBody>
                    <a:bodyPr/>
                    <a:lstStyle/>
                    <a:p>
                      <a:pPr marL="0" marR="0" lvl="0" indent="0" algn="ctr" rtl="0">
                        <a:spcBef>
                          <a:spcPts val="0"/>
                        </a:spcBef>
                        <a:spcAft>
                          <a:spcPts val="0"/>
                        </a:spcAft>
                        <a:buNone/>
                      </a:pPr>
                      <a:r>
                        <a:rPr lang="en-US" sz="1800" u="none" strike="noStrike" cap="none">
                          <a:solidFill>
                            <a:schemeClr val="dk1"/>
                          </a:solidFill>
                          <a:latin typeface="Calibri"/>
                          <a:ea typeface="Calibri"/>
                          <a:cs typeface="Calibri"/>
                          <a:sym typeface="Calibri"/>
                        </a:rPr>
                        <a:t>-1.0</a:t>
                      </a:r>
                      <a:endParaRPr/>
                    </a:p>
                  </a:txBody>
                  <a:tcPr marL="91450" marR="91450" marT="45725" marB="45725"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0.0%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tc>
                <a:tc>
                  <a:txBody>
                    <a:bodyPr/>
                    <a:lstStyle/>
                    <a:p>
                      <a:pPr marL="0" marR="0" lvl="0" indent="0" algn="ctr" rtl="0">
                        <a:spcBef>
                          <a:spcPts val="0"/>
                        </a:spcBef>
                        <a:spcAft>
                          <a:spcPts val="0"/>
                        </a:spcAft>
                        <a:buNone/>
                      </a:pPr>
                      <a:r>
                        <a:rPr lang="en-US" sz="1800" b="0" u="none" strike="noStrike" cap="none" dirty="0">
                          <a:solidFill>
                            <a:schemeClr val="dk1"/>
                          </a:solidFill>
                          <a:latin typeface="Calibri"/>
                          <a:ea typeface="Calibri"/>
                          <a:cs typeface="Calibri"/>
                          <a:sym typeface="Calibri"/>
                        </a:rPr>
                        <a:t>-3.00</a:t>
                      </a:r>
                      <a:endParaRPr sz="1800" b="0" i="0" u="none" strike="noStrike" cap="none" dirty="0">
                        <a:solidFill>
                          <a:schemeClr val="dk1"/>
                        </a:solidFill>
                        <a:latin typeface="Calibri"/>
                        <a:ea typeface="Calibri"/>
                        <a:cs typeface="Calibri"/>
                        <a:sym typeface="Calibri"/>
                      </a:endParaRPr>
                    </a:p>
                  </a:txBody>
                  <a:tcPr marL="9525" marR="9525" marT="9525" marB="0" anchor="ctr"/>
                </a:tc>
                <a:extLst>
                  <a:ext uri="{0D108BD9-81ED-4DB2-BD59-A6C34878D82A}">
                    <a16:rowId xmlns:a16="http://schemas.microsoft.com/office/drawing/2014/main" val="10005"/>
                  </a:ext>
                </a:extLst>
              </a:tr>
            </a:tbl>
          </a:graphicData>
        </a:graphic>
      </p:graphicFrame>
      <p:sp>
        <p:nvSpPr>
          <p:cNvPr id="2" name="Arrow: Right 1">
            <a:extLst>
              <a:ext uri="{FF2B5EF4-FFF2-40B4-BE49-F238E27FC236}">
                <a16:creationId xmlns:a16="http://schemas.microsoft.com/office/drawing/2014/main" id="{4F361DB1-5CE3-7F43-13CE-5A77CA806712}"/>
              </a:ext>
            </a:extLst>
          </p:cNvPr>
          <p:cNvSpPr/>
          <p:nvPr/>
        </p:nvSpPr>
        <p:spPr>
          <a:xfrm>
            <a:off x="713232" y="5202936"/>
            <a:ext cx="548640" cy="137160"/>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33"/>
          <p:cNvSpPr txBox="1">
            <a:spLocks noGrp="1"/>
          </p:cNvSpPr>
          <p:nvPr>
            <p:ph type="body" idx="2"/>
          </p:nvPr>
        </p:nvSpPr>
        <p:spPr>
          <a:xfrm>
            <a:off x="1361712" y="1713794"/>
            <a:ext cx="4443984" cy="437694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4000"/>
              </a:lnSpc>
              <a:spcBef>
                <a:spcPts val="0"/>
              </a:spcBef>
              <a:spcAft>
                <a:spcPts val="0"/>
              </a:spcAft>
              <a:buClr>
                <a:srgbClr val="101D49"/>
              </a:buClr>
              <a:buSzPct val="100000"/>
              <a:buNone/>
            </a:pPr>
            <a:r>
              <a:rPr lang="en-US" sz="2200" b="1">
                <a:solidFill>
                  <a:srgbClr val="101D49"/>
                </a:solidFill>
              </a:rPr>
              <a:t>Pay Audit System</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Tool utilized to monitor the state’s diversity spend for subcontractors</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Selected primes and subcontractors are required to report payments submitted or received through this web-based tool</a:t>
            </a:r>
            <a:endParaRPr/>
          </a:p>
          <a:p>
            <a:pPr marL="384038" lvl="0" indent="-384038" algn="l" rtl="0">
              <a:lnSpc>
                <a:spcPct val="94000"/>
              </a:lnSpc>
              <a:spcBef>
                <a:spcPts val="1200"/>
              </a:spcBef>
              <a:spcAft>
                <a:spcPts val="0"/>
              </a:spcAft>
              <a:buClr>
                <a:srgbClr val="101D49"/>
              </a:buClr>
              <a:buSzPct val="100000"/>
              <a:buChar char="■"/>
            </a:pPr>
            <a:r>
              <a:rPr lang="en-US" sz="2200">
                <a:solidFill>
                  <a:srgbClr val="101D49"/>
                </a:solidFill>
              </a:rPr>
              <a:t>Based on contract terms payments should be reported monthly or quarterly</a:t>
            </a:r>
            <a:endParaRPr/>
          </a:p>
          <a:p>
            <a:pPr marL="384038" lvl="0" indent="-384038" algn="l" rtl="0">
              <a:lnSpc>
                <a:spcPct val="94000"/>
              </a:lnSpc>
              <a:spcBef>
                <a:spcPts val="1200"/>
              </a:spcBef>
              <a:spcAft>
                <a:spcPts val="0"/>
              </a:spcAft>
              <a:buClr>
                <a:srgbClr val="101D49"/>
              </a:buClr>
              <a:buSzPct val="100000"/>
              <a:buChar char="■"/>
            </a:pPr>
            <a:r>
              <a:rPr lang="en-US" sz="2200" b="1">
                <a:solidFill>
                  <a:srgbClr val="101D49"/>
                </a:solidFill>
              </a:rPr>
              <a:t>Questions? </a:t>
            </a:r>
            <a:r>
              <a:rPr lang="en-US" sz="2200">
                <a:solidFill>
                  <a:srgbClr val="101D49"/>
                </a:solidFill>
              </a:rPr>
              <a:t>Contact Division of Supplier Diversity</a:t>
            </a:r>
            <a:endParaRPr/>
          </a:p>
          <a:p>
            <a:pPr marL="914377" lvl="1" indent="-384038" algn="l" rtl="0">
              <a:lnSpc>
                <a:spcPct val="94000"/>
              </a:lnSpc>
              <a:spcBef>
                <a:spcPts val="700"/>
              </a:spcBef>
              <a:spcAft>
                <a:spcPts val="0"/>
              </a:spcAft>
              <a:buClr>
                <a:srgbClr val="4C7C99"/>
              </a:buClr>
              <a:buSzPct val="100000"/>
              <a:buChar char="–"/>
            </a:pPr>
            <a:r>
              <a:rPr lang="en-US" sz="2200" i="0" u="sng">
                <a:solidFill>
                  <a:srgbClr val="4C7C99"/>
                </a:solidFill>
                <a:hlinkClick r:id="rId3">
                  <a:extLst>
                    <a:ext uri="{A12FA001-AC4F-418D-AE19-62706E023703}">
                      <ahyp:hlinkClr xmlns:ahyp="http://schemas.microsoft.com/office/drawing/2018/hyperlinkcolor" val="tx"/>
                    </a:ext>
                  </a:extLst>
                </a:hlinkClick>
              </a:rPr>
              <a:t>mwbecompliance@idoa.in.gov</a:t>
            </a:r>
            <a:r>
              <a:rPr lang="en-US" sz="2200" i="0">
                <a:solidFill>
                  <a:srgbClr val="4C7C99"/>
                </a:solidFill>
              </a:rPr>
              <a:t> </a:t>
            </a:r>
            <a:endParaRPr/>
          </a:p>
          <a:p>
            <a:pPr marL="914377" lvl="1" indent="-384038" algn="l" rtl="0">
              <a:lnSpc>
                <a:spcPct val="94000"/>
              </a:lnSpc>
              <a:spcBef>
                <a:spcPts val="700"/>
              </a:spcBef>
              <a:spcAft>
                <a:spcPts val="0"/>
              </a:spcAft>
              <a:buClr>
                <a:srgbClr val="4C7C99"/>
              </a:buClr>
              <a:buSzPct val="100000"/>
              <a:buChar char="–"/>
            </a:pPr>
            <a:r>
              <a:rPr lang="en-US" sz="2200" i="0" u="sng">
                <a:solidFill>
                  <a:srgbClr val="4C7C99"/>
                </a:solidFill>
                <a:hlinkClick r:id="rId4">
                  <a:extLst>
                    <a:ext uri="{A12FA001-AC4F-418D-AE19-62706E023703}">
                      <ahyp:hlinkClr xmlns:ahyp="http://schemas.microsoft.com/office/drawing/2018/hyperlinkcolor" val="tx"/>
                    </a:ext>
                  </a:extLst>
                </a:hlinkClick>
              </a:rPr>
              <a:t>www.in.gov/idoa/mwbe/payaudit.htm</a:t>
            </a:r>
            <a:r>
              <a:rPr lang="en-US" sz="2200" i="0">
                <a:solidFill>
                  <a:srgbClr val="4C7C99"/>
                </a:solidFill>
              </a:rPr>
              <a:t> </a:t>
            </a:r>
            <a:endParaRPr/>
          </a:p>
          <a:p>
            <a:pPr marL="384038" lvl="0" indent="-266563" algn="l" rtl="0">
              <a:lnSpc>
                <a:spcPct val="94000"/>
              </a:lnSpc>
              <a:spcBef>
                <a:spcPts val="1200"/>
              </a:spcBef>
              <a:spcAft>
                <a:spcPts val="0"/>
              </a:spcAft>
              <a:buClr>
                <a:schemeClr val="dk2"/>
              </a:buClr>
              <a:buSzPct val="100000"/>
              <a:buNone/>
            </a:pPr>
            <a:endParaRPr>
              <a:solidFill>
                <a:schemeClr val="dk1"/>
              </a:solidFill>
            </a:endParaRPr>
          </a:p>
        </p:txBody>
      </p:sp>
      <p:sp>
        <p:nvSpPr>
          <p:cNvPr id="450" name="Google Shape;450;p33"/>
          <p:cNvSpPr txBox="1">
            <a:spLocks noGrp="1"/>
          </p:cNvSpPr>
          <p:nvPr>
            <p:ph type="title"/>
          </p:nvPr>
        </p:nvSpPr>
        <p:spPr>
          <a:xfrm>
            <a:off x="1371600" y="76726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Subcontractor Compliance</a:t>
            </a:r>
            <a:endParaRPr/>
          </a:p>
        </p:txBody>
      </p:sp>
      <p:grpSp>
        <p:nvGrpSpPr>
          <p:cNvPr id="451" name="Google Shape;451;p33"/>
          <p:cNvGrpSpPr/>
          <p:nvPr/>
        </p:nvGrpSpPr>
        <p:grpSpPr>
          <a:xfrm>
            <a:off x="6566029" y="2105529"/>
            <a:ext cx="4178424" cy="3626809"/>
            <a:chOff x="968121" y="965163"/>
            <a:chExt cx="6569665" cy="4687710"/>
          </a:xfrm>
        </p:grpSpPr>
        <p:pic>
          <p:nvPicPr>
            <p:cNvPr id="452" name="Google Shape;452;p33" descr="C:\Users\Fable\AppData\Local\Microsoft\Windows\Temporary Internet Files\Content.IE5\X5T015VL\MC900431505[1].png"/>
            <p:cNvPicPr preferRelativeResize="0"/>
            <p:nvPr/>
          </p:nvPicPr>
          <p:blipFill rotWithShape="1">
            <a:blip r:embed="rId5">
              <a:alphaModFix/>
            </a:blip>
            <a:srcRect/>
            <a:stretch/>
          </p:blipFill>
          <p:spPr>
            <a:xfrm>
              <a:off x="6466895" y="2068628"/>
              <a:ext cx="1031240" cy="1031239"/>
            </a:xfrm>
            <a:prstGeom prst="rect">
              <a:avLst/>
            </a:prstGeom>
            <a:noFill/>
            <a:ln>
              <a:noFill/>
            </a:ln>
          </p:spPr>
        </p:pic>
        <p:sp>
          <p:nvSpPr>
            <p:cNvPr id="453" name="Google Shape;453;p33"/>
            <p:cNvSpPr txBox="1"/>
            <p:nvPr/>
          </p:nvSpPr>
          <p:spPr>
            <a:xfrm>
              <a:off x="6337636" y="3230032"/>
              <a:ext cx="1200150" cy="9583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Pay Audit System</a:t>
              </a:r>
              <a:endParaRPr/>
            </a:p>
          </p:txBody>
        </p:sp>
        <p:pic>
          <p:nvPicPr>
            <p:cNvPr id="454" name="Google Shape;454;p33" descr="C:\Users\Fable\AppData\Local\Microsoft\Windows\Temporary Internet Files\Content.IE5\8ORMKK27\MC900433941[1].png"/>
            <p:cNvPicPr preferRelativeResize="0"/>
            <p:nvPr/>
          </p:nvPicPr>
          <p:blipFill rotWithShape="1">
            <a:blip r:embed="rId6">
              <a:alphaModFix/>
            </a:blip>
            <a:srcRect/>
            <a:stretch/>
          </p:blipFill>
          <p:spPr>
            <a:xfrm>
              <a:off x="1583634" y="965163"/>
              <a:ext cx="1432667" cy="1432667"/>
            </a:xfrm>
            <a:prstGeom prst="rect">
              <a:avLst/>
            </a:prstGeom>
            <a:noFill/>
            <a:ln>
              <a:noFill/>
            </a:ln>
          </p:spPr>
        </p:pic>
        <p:sp>
          <p:nvSpPr>
            <p:cNvPr id="455" name="Google Shape;455;p33"/>
            <p:cNvSpPr txBox="1"/>
            <p:nvPr/>
          </p:nvSpPr>
          <p:spPr>
            <a:xfrm>
              <a:off x="1822743" y="2332230"/>
              <a:ext cx="1198562"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Prime</a:t>
              </a:r>
              <a:endParaRPr/>
            </a:p>
          </p:txBody>
        </p:sp>
        <p:sp>
          <p:nvSpPr>
            <p:cNvPr id="456" name="Google Shape;456;p33"/>
            <p:cNvSpPr txBox="1"/>
            <p:nvPr/>
          </p:nvSpPr>
          <p:spPr>
            <a:xfrm>
              <a:off x="1323281" y="5242164"/>
              <a:ext cx="2204158"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Subcontractor</a:t>
              </a:r>
              <a:endParaRPr/>
            </a:p>
          </p:txBody>
        </p:sp>
        <p:pic>
          <p:nvPicPr>
            <p:cNvPr id="457" name="Google Shape;457;p33" descr="C:\Users\Fable\AppData\Local\Microsoft\Windows\Temporary Internet Files\Content.IE5\X5T015VL\MC900433942[1].png"/>
            <p:cNvPicPr preferRelativeResize="0"/>
            <p:nvPr/>
          </p:nvPicPr>
          <p:blipFill rotWithShape="1">
            <a:blip r:embed="rId7">
              <a:alphaModFix/>
            </a:blip>
            <a:srcRect/>
            <a:stretch/>
          </p:blipFill>
          <p:spPr>
            <a:xfrm>
              <a:off x="1621631" y="3624756"/>
              <a:ext cx="1426369" cy="1426369"/>
            </a:xfrm>
            <a:prstGeom prst="rect">
              <a:avLst/>
            </a:prstGeom>
            <a:noFill/>
            <a:ln>
              <a:noFill/>
            </a:ln>
          </p:spPr>
        </p:pic>
        <p:sp>
          <p:nvSpPr>
            <p:cNvPr id="458" name="Google Shape;458;p33"/>
            <p:cNvSpPr txBox="1"/>
            <p:nvPr/>
          </p:nvSpPr>
          <p:spPr>
            <a:xfrm rot="320525">
              <a:off x="3290798" y="2333304"/>
              <a:ext cx="3099636"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subcontractor </a:t>
              </a:r>
              <a:r>
                <a:rPr lang="en-US" sz="1050" b="1" i="1" u="none" strike="noStrike" cap="none">
                  <a:solidFill>
                    <a:srgbClr val="FF0000"/>
                  </a:solidFill>
                  <a:latin typeface="Arial"/>
                  <a:ea typeface="Arial"/>
                  <a:cs typeface="Arial"/>
                  <a:sym typeface="Arial"/>
                </a:rPr>
                <a:t>actual paid</a:t>
              </a:r>
              <a:r>
                <a:rPr lang="en-US" sz="1050" b="0" i="1" u="none" strike="noStrike" cap="none">
                  <a:solidFill>
                    <a:srgbClr val="000000"/>
                  </a:solidFill>
                  <a:latin typeface="Arial"/>
                  <a:ea typeface="Arial"/>
                  <a:cs typeface="Arial"/>
                  <a:sym typeface="Arial"/>
                </a:rPr>
                <a:t> invoice amounts</a:t>
              </a:r>
              <a:endParaRPr sz="1050" b="0" i="1" u="none" strike="noStrike" cap="none" baseline="30000">
                <a:solidFill>
                  <a:srgbClr val="000000"/>
                </a:solidFill>
                <a:latin typeface="Arial"/>
                <a:ea typeface="Arial"/>
                <a:cs typeface="Arial"/>
                <a:sym typeface="Arial"/>
              </a:endParaRPr>
            </a:p>
          </p:txBody>
        </p:sp>
        <p:sp>
          <p:nvSpPr>
            <p:cNvPr id="459" name="Google Shape;459;p33"/>
            <p:cNvSpPr txBox="1"/>
            <p:nvPr/>
          </p:nvSpPr>
          <p:spPr>
            <a:xfrm rot="-594912">
              <a:off x="3589051" y="3708757"/>
              <a:ext cx="3132137"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actual payments </a:t>
              </a:r>
              <a:r>
                <a:rPr lang="en-US" sz="1050" b="1" i="1" u="none" strike="noStrike" cap="none">
                  <a:solidFill>
                    <a:srgbClr val="FF0000"/>
                  </a:solidFill>
                  <a:latin typeface="Arial"/>
                  <a:ea typeface="Arial"/>
                  <a:cs typeface="Arial"/>
                  <a:sym typeface="Arial"/>
                </a:rPr>
                <a:t>received</a:t>
              </a:r>
              <a:endParaRPr sz="1050" b="1" i="1" u="none" strike="noStrike" cap="none" baseline="30000">
                <a:solidFill>
                  <a:srgbClr val="FF0000"/>
                </a:solidFill>
                <a:latin typeface="Arial"/>
                <a:ea typeface="Arial"/>
                <a:cs typeface="Arial"/>
                <a:sym typeface="Arial"/>
              </a:endParaRPr>
            </a:p>
          </p:txBody>
        </p:sp>
        <p:sp>
          <p:nvSpPr>
            <p:cNvPr id="460" name="Google Shape;460;p33"/>
            <p:cNvSpPr txBox="1"/>
            <p:nvPr/>
          </p:nvSpPr>
          <p:spPr>
            <a:xfrm>
              <a:off x="968121" y="2904490"/>
              <a:ext cx="1231027" cy="3593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75"/>
                <a:buFont typeface="Arial"/>
                <a:buNone/>
              </a:pPr>
              <a:r>
                <a:rPr lang="en-US" sz="975" b="1" i="0" u="none" strike="noStrike" cap="none">
                  <a:solidFill>
                    <a:srgbClr val="000000"/>
                  </a:solidFill>
                  <a:latin typeface="Arial"/>
                  <a:ea typeface="Arial"/>
                  <a:cs typeface="Arial"/>
                  <a:sym typeface="Arial"/>
                </a:rPr>
                <a:t>Payment</a:t>
              </a:r>
              <a:endParaRPr/>
            </a:p>
          </p:txBody>
        </p:sp>
      </p:grpSp>
      <p:cxnSp>
        <p:nvCxnSpPr>
          <p:cNvPr id="461" name="Google Shape;461;p33"/>
          <p:cNvCxnSpPr/>
          <p:nvPr/>
        </p:nvCxnSpPr>
        <p:spPr>
          <a:xfrm rot="10800000" flipH="1">
            <a:off x="8206828" y="4060254"/>
            <a:ext cx="1574846" cy="295178"/>
          </a:xfrm>
          <a:prstGeom prst="straightConnector1">
            <a:avLst/>
          </a:prstGeom>
          <a:noFill/>
          <a:ln w="41275" cap="flat" cmpd="sng">
            <a:solidFill>
              <a:srgbClr val="002060"/>
            </a:solidFill>
            <a:prstDash val="solid"/>
            <a:round/>
            <a:headEnd type="none" w="sm" len="sm"/>
            <a:tailEnd type="triangle" w="med" len="med"/>
          </a:ln>
        </p:spPr>
      </p:cxnSp>
      <p:cxnSp>
        <p:nvCxnSpPr>
          <p:cNvPr id="462" name="Google Shape;462;p33"/>
          <p:cNvCxnSpPr/>
          <p:nvPr/>
        </p:nvCxnSpPr>
        <p:spPr>
          <a:xfrm>
            <a:off x="8193801" y="2959263"/>
            <a:ext cx="1587873" cy="203945"/>
          </a:xfrm>
          <a:prstGeom prst="straightConnector1">
            <a:avLst/>
          </a:prstGeom>
          <a:noFill/>
          <a:ln w="41275" cap="flat" cmpd="sng">
            <a:solidFill>
              <a:srgbClr val="002060"/>
            </a:solidFill>
            <a:prstDash val="solid"/>
            <a:round/>
            <a:headEnd type="none" w="sm" len="sm"/>
            <a:tailEnd type="triangle" w="med" len="med"/>
          </a:ln>
        </p:spPr>
      </p:cxnSp>
      <p:cxnSp>
        <p:nvCxnSpPr>
          <p:cNvPr id="463" name="Google Shape;463;p33"/>
          <p:cNvCxnSpPr>
            <a:stCxn id="455" idx="2"/>
          </p:cNvCxnSpPr>
          <p:nvPr/>
        </p:nvCxnSpPr>
        <p:spPr>
          <a:xfrm>
            <a:off x="7490737" y="3480967"/>
            <a:ext cx="57600" cy="747600"/>
          </a:xfrm>
          <a:prstGeom prst="straightConnector1">
            <a:avLst/>
          </a:prstGeom>
          <a:noFill/>
          <a:ln w="41275" cap="flat" cmpd="sng">
            <a:solidFill>
              <a:srgbClr val="002060"/>
            </a:solidFill>
            <a:prstDash val="solid"/>
            <a:round/>
            <a:headEnd type="none" w="sm" len="sm"/>
            <a:tailEnd type="triangle" w="med" len="med"/>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34"/>
          <p:cNvSpPr txBox="1">
            <a:spLocks noGrp="1"/>
          </p:cNvSpPr>
          <p:nvPr>
            <p:ph type="title"/>
          </p:nvPr>
        </p:nvSpPr>
        <p:spPr>
          <a:xfrm>
            <a:off x="1371599" y="772184"/>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Optional Submission Forms/Documents </a:t>
            </a:r>
            <a:endParaRPr/>
          </a:p>
        </p:txBody>
      </p:sp>
      <p:sp>
        <p:nvSpPr>
          <p:cNvPr id="469" name="Google Shape;469;p34"/>
          <p:cNvSpPr txBox="1">
            <a:spLocks noGrp="1"/>
          </p:cNvSpPr>
          <p:nvPr>
            <p:ph type="body" idx="1"/>
          </p:nvPr>
        </p:nvSpPr>
        <p:spPr>
          <a:xfrm>
            <a:off x="2686752" y="4127658"/>
            <a:ext cx="6818495" cy="829157"/>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rgbClr val="FF0000"/>
              </a:buClr>
              <a:buSzPts val="1900"/>
              <a:buNone/>
            </a:pPr>
            <a:r>
              <a:rPr lang="en-US" sz="1900" b="1" dirty="0">
                <a:solidFill>
                  <a:srgbClr val="FF0000"/>
                </a:solidFill>
              </a:rPr>
              <a:t>Submission of these documents is optional and does not impact your ability to submit a proposal.</a:t>
            </a:r>
            <a:endParaRPr dirty="0"/>
          </a:p>
        </p:txBody>
      </p:sp>
      <p:graphicFrame>
        <p:nvGraphicFramePr>
          <p:cNvPr id="470" name="Google Shape;470;p34"/>
          <p:cNvGraphicFramePr/>
          <p:nvPr>
            <p:extLst>
              <p:ext uri="{D42A27DB-BD31-4B8C-83A1-F6EECF244321}">
                <p14:modId xmlns:p14="http://schemas.microsoft.com/office/powerpoint/2010/main" val="3039741895"/>
              </p:ext>
            </p:extLst>
          </p:nvPr>
        </p:nvGraphicFramePr>
        <p:xfrm>
          <a:off x="1089498" y="2033337"/>
          <a:ext cx="9426101" cy="1789632"/>
        </p:xfrm>
        <a:graphic>
          <a:graphicData uri="http://schemas.openxmlformats.org/drawingml/2006/table">
            <a:tbl>
              <a:tblPr>
                <a:noFill/>
                <a:tableStyleId>{CC8025F9-D88E-4CCF-8235-C6FCC8BD9598}</a:tableStyleId>
              </a:tblPr>
              <a:tblGrid>
                <a:gridCol w="1730928">
                  <a:extLst>
                    <a:ext uri="{9D8B030D-6E8A-4147-A177-3AD203B41FA5}">
                      <a16:colId xmlns:a16="http://schemas.microsoft.com/office/drawing/2014/main" val="20000"/>
                    </a:ext>
                  </a:extLst>
                </a:gridCol>
                <a:gridCol w="7695173">
                  <a:extLst>
                    <a:ext uri="{9D8B030D-6E8A-4147-A177-3AD203B41FA5}">
                      <a16:colId xmlns:a16="http://schemas.microsoft.com/office/drawing/2014/main" val="20001"/>
                    </a:ext>
                  </a:extLst>
                </a:gridCol>
              </a:tblGrid>
              <a:tr h="491050">
                <a:tc>
                  <a:txBody>
                    <a:bodyPr/>
                    <a:lstStyle/>
                    <a:p>
                      <a:pPr marL="0" marR="0" lvl="0" indent="0" algn="l" rtl="0">
                        <a:lnSpc>
                          <a:spcPct val="89000"/>
                        </a:lnSpc>
                        <a:spcBef>
                          <a:spcPts val="0"/>
                        </a:spcBef>
                        <a:spcAft>
                          <a:spcPts val="0"/>
                        </a:spcAft>
                        <a:buClr>
                          <a:srgbClr val="101D49"/>
                        </a:buClr>
                        <a:buSzPts val="1600"/>
                        <a:buFont typeface="Calibri"/>
                        <a:buNone/>
                      </a:pPr>
                      <a:r>
                        <a:rPr lang="en-US" sz="1600" b="1" u="none" strike="noStrike" cap="none" dirty="0">
                          <a:solidFill>
                            <a:srgbClr val="101D49"/>
                          </a:solidFill>
                          <a:latin typeface="Calibri"/>
                          <a:ea typeface="Calibri"/>
                          <a:cs typeface="Calibri"/>
                          <a:sym typeface="Calibri"/>
                        </a:rPr>
                        <a:t>Due Date</a:t>
                      </a:r>
                      <a:endParaRPr dirty="0"/>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89000"/>
                        </a:lnSpc>
                        <a:spcBef>
                          <a:spcPts val="0"/>
                        </a:spcBef>
                        <a:spcAft>
                          <a:spcPts val="0"/>
                        </a:spcAft>
                        <a:buClr>
                          <a:srgbClr val="101D49"/>
                        </a:buClr>
                        <a:buSzPts val="1600"/>
                        <a:buFont typeface="Calibri"/>
                        <a:buNone/>
                      </a:pPr>
                      <a:r>
                        <a:rPr lang="en-US" sz="1600" b="1" u="none" strike="noStrike" cap="none">
                          <a:solidFill>
                            <a:srgbClr val="101D49"/>
                          </a:solidFill>
                          <a:latin typeface="Calibri"/>
                          <a:ea typeface="Calibri"/>
                          <a:cs typeface="Calibri"/>
                          <a:sym typeface="Calibri"/>
                        </a:rPr>
                        <a:t>Document/Form</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649291">
                <a:tc>
                  <a:txBody>
                    <a:bodyPr/>
                    <a:lstStyle/>
                    <a:p>
                      <a:pPr marL="0" marR="0" lvl="0" indent="0" algn="l" rtl="0">
                        <a:spcBef>
                          <a:spcPts val="0"/>
                        </a:spcBef>
                        <a:spcAft>
                          <a:spcPts val="0"/>
                        </a:spcAft>
                        <a:buNone/>
                      </a:pPr>
                      <a:r>
                        <a:rPr lang="en-US" sz="1600" i="0" u="none" strike="noStrike" cap="none" dirty="0">
                          <a:solidFill>
                            <a:srgbClr val="2E3960"/>
                          </a:solidFill>
                          <a:latin typeface="Calibri"/>
                          <a:ea typeface="Calibri"/>
                          <a:cs typeface="Calibri"/>
                          <a:sym typeface="Calibri"/>
                        </a:rPr>
                        <a:t>8/11/2025</a:t>
                      </a:r>
                      <a:endParaRPr dirty="0">
                        <a:solidFill>
                          <a:srgbClr val="2E3960"/>
                        </a:solidFil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rgbClr val="101D49"/>
                          </a:solidFill>
                          <a:latin typeface="Calibri"/>
                          <a:ea typeface="Calibri"/>
                          <a:cs typeface="Calibri"/>
                          <a:sym typeface="Calibri"/>
                        </a:rPr>
                        <a:t>Pre-Proposal Networking Opportunity Form (Attachment I)</a:t>
                      </a:r>
                      <a:endParaRPr sz="1600" i="0" u="none" strike="noStrike" cap="none" dirty="0">
                        <a:solidFill>
                          <a:srgbClr val="101D49"/>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49291">
                <a:tc>
                  <a:txBody>
                    <a:bodyPr/>
                    <a:lstStyle/>
                    <a:p>
                      <a:pPr marL="0" marR="0" lvl="0" indent="0" algn="l" rtl="0">
                        <a:spcBef>
                          <a:spcPts val="0"/>
                        </a:spcBef>
                        <a:spcAft>
                          <a:spcPts val="0"/>
                        </a:spcAft>
                        <a:buNone/>
                      </a:pPr>
                      <a:r>
                        <a:rPr lang="en-US" sz="1600" i="0" u="none" strike="noStrike" cap="none" dirty="0">
                          <a:solidFill>
                            <a:srgbClr val="2E3960"/>
                          </a:solidFill>
                          <a:latin typeface="Calibri"/>
                          <a:ea typeface="Calibri"/>
                          <a:cs typeface="Calibri"/>
                          <a:sym typeface="Calibri"/>
                        </a:rPr>
                        <a:t>8/11/2025</a:t>
                      </a:r>
                      <a:endParaRPr dirty="0">
                        <a:solidFill>
                          <a:srgbClr val="2E3960"/>
                        </a:solidFil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u="none" strike="noStrike" cap="none" dirty="0">
                          <a:solidFill>
                            <a:srgbClr val="101D49"/>
                          </a:solidFill>
                          <a:latin typeface="Calibri"/>
                          <a:ea typeface="Calibri"/>
                          <a:cs typeface="Calibri"/>
                          <a:sym typeface="Calibri"/>
                        </a:rPr>
                        <a:t>Questions and Answers Form (Attachment G)</a:t>
                      </a:r>
                      <a:endParaRPr sz="1600" i="0" u="none" strike="noStrike" cap="none" dirty="0">
                        <a:solidFill>
                          <a:srgbClr val="101D49"/>
                        </a:solidFill>
                        <a:latin typeface="Calibri"/>
                        <a:ea typeface="Calibri"/>
                        <a:cs typeface="Calibri"/>
                        <a:sym typeface="Calibri"/>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35"/>
          <p:cNvSpPr txBox="1">
            <a:spLocks noGrp="1"/>
          </p:cNvSpPr>
          <p:nvPr>
            <p:ph type="title"/>
          </p:nvPr>
        </p:nvSpPr>
        <p:spPr>
          <a:xfrm>
            <a:off x="1371600" y="77218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Required Submission Forms/Documents </a:t>
            </a:r>
            <a:endParaRPr/>
          </a:p>
        </p:txBody>
      </p:sp>
      <p:sp>
        <p:nvSpPr>
          <p:cNvPr id="476" name="Google Shape;476;p35"/>
          <p:cNvSpPr txBox="1">
            <a:spLocks noGrp="1"/>
          </p:cNvSpPr>
          <p:nvPr>
            <p:ph type="body" idx="1"/>
          </p:nvPr>
        </p:nvSpPr>
        <p:spPr>
          <a:xfrm>
            <a:off x="1524000" y="5484253"/>
            <a:ext cx="9143999" cy="520173"/>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FF0000"/>
              </a:buClr>
              <a:buSzPts val="1000"/>
              <a:buNone/>
            </a:pPr>
            <a:r>
              <a:rPr lang="en-US" sz="1000" b="1" dirty="0">
                <a:solidFill>
                  <a:srgbClr val="FF0000"/>
                </a:solidFill>
              </a:rPr>
              <a:t>Failure to submit any of the required forms/documents puts your proposal at risk of not being evaluated and/or loss of points. Use the templates provided for all responses and do not alter any templates. Responses must be submitted per the RFP instructions. See RFP Sections 1.8 and 2.1 for additional details. Late submissions or submissions will not be accepted.</a:t>
            </a:r>
            <a:endParaRPr dirty="0"/>
          </a:p>
          <a:p>
            <a:pPr marL="384038" lvl="0" indent="-320538" algn="l" rtl="0">
              <a:lnSpc>
                <a:spcPct val="94000"/>
              </a:lnSpc>
              <a:spcBef>
                <a:spcPts val="1200"/>
              </a:spcBef>
              <a:spcAft>
                <a:spcPts val="0"/>
              </a:spcAft>
              <a:buClr>
                <a:schemeClr val="dk2"/>
              </a:buClr>
              <a:buSzPts val="1000"/>
              <a:buNone/>
            </a:pPr>
            <a:endParaRPr sz="1000" dirty="0"/>
          </a:p>
        </p:txBody>
      </p:sp>
      <p:graphicFrame>
        <p:nvGraphicFramePr>
          <p:cNvPr id="477" name="Google Shape;477;p35"/>
          <p:cNvGraphicFramePr/>
          <p:nvPr>
            <p:extLst>
              <p:ext uri="{D42A27DB-BD31-4B8C-83A1-F6EECF244321}">
                <p14:modId xmlns:p14="http://schemas.microsoft.com/office/powerpoint/2010/main" val="81322093"/>
              </p:ext>
            </p:extLst>
          </p:nvPr>
        </p:nvGraphicFramePr>
        <p:xfrm>
          <a:off x="1524000" y="1526593"/>
          <a:ext cx="8796108" cy="3458963"/>
        </p:xfrm>
        <a:graphic>
          <a:graphicData uri="http://schemas.openxmlformats.org/drawingml/2006/table">
            <a:tbl>
              <a:tblPr>
                <a:noFill/>
                <a:tableStyleId>{CC8025F9-D88E-4CCF-8235-C6FCC8BD9598}</a:tableStyleId>
              </a:tblPr>
              <a:tblGrid>
                <a:gridCol w="1101758">
                  <a:extLst>
                    <a:ext uri="{9D8B030D-6E8A-4147-A177-3AD203B41FA5}">
                      <a16:colId xmlns:a16="http://schemas.microsoft.com/office/drawing/2014/main" val="20000"/>
                    </a:ext>
                  </a:extLst>
                </a:gridCol>
                <a:gridCol w="7694350">
                  <a:extLst>
                    <a:ext uri="{9D8B030D-6E8A-4147-A177-3AD203B41FA5}">
                      <a16:colId xmlns:a16="http://schemas.microsoft.com/office/drawing/2014/main" val="20001"/>
                    </a:ext>
                  </a:extLst>
                </a:gridCol>
              </a:tblGrid>
              <a:tr h="346304">
                <a:tc>
                  <a:txBody>
                    <a:bodyPr/>
                    <a:lstStyle/>
                    <a:p>
                      <a:pPr marL="0" marR="0" lvl="0" indent="0" algn="l" rtl="0">
                        <a:lnSpc>
                          <a:spcPct val="89000"/>
                        </a:lnSpc>
                        <a:spcBef>
                          <a:spcPts val="0"/>
                        </a:spcBef>
                        <a:spcAft>
                          <a:spcPts val="0"/>
                        </a:spcAft>
                        <a:buClr>
                          <a:srgbClr val="101D49"/>
                        </a:buClr>
                        <a:buSzPts val="1800"/>
                        <a:buFont typeface="Calibri"/>
                        <a:buNone/>
                      </a:pPr>
                      <a:r>
                        <a:rPr lang="en-US" sz="1800" b="1" u="none" strike="noStrike" cap="none">
                          <a:solidFill>
                            <a:srgbClr val="101D49"/>
                          </a:solidFill>
                          <a:latin typeface="Calibri"/>
                          <a:ea typeface="Calibri"/>
                          <a:cs typeface="Calibri"/>
                          <a:sym typeface="Calibri"/>
                        </a:rPr>
                        <a:t>Due Date</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89000"/>
                        </a:lnSpc>
                        <a:spcBef>
                          <a:spcPts val="0"/>
                        </a:spcBef>
                        <a:spcAft>
                          <a:spcPts val="0"/>
                        </a:spcAft>
                        <a:buClr>
                          <a:srgbClr val="101D49"/>
                        </a:buClr>
                        <a:buSzPts val="1800"/>
                        <a:buFont typeface="Calibri"/>
                        <a:buNone/>
                      </a:pPr>
                      <a:r>
                        <a:rPr lang="en-US" sz="1800" b="1" u="none" strike="noStrike" cap="none">
                          <a:solidFill>
                            <a:srgbClr val="101D49"/>
                          </a:solidFill>
                          <a:latin typeface="Calibri"/>
                          <a:ea typeface="Calibri"/>
                          <a:cs typeface="Calibri"/>
                          <a:sym typeface="Calibri"/>
                        </a:rPr>
                        <a:t>Document/Form</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Executive Summary </a:t>
                      </a:r>
                      <a:endParaRPr dirty="0"/>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Attestation Form (Attachment J)</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a:solidFill>
                            <a:srgbClr val="101D49"/>
                          </a:solidFill>
                          <a:latin typeface="Calibri"/>
                          <a:ea typeface="Calibri"/>
                          <a:cs typeface="Calibri"/>
                          <a:sym typeface="Calibri"/>
                        </a:rPr>
                        <a:t>Indiana Economic Impact Form (Attachment C)</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a:solidFill>
                            <a:srgbClr val="101D49"/>
                          </a:solidFill>
                          <a:latin typeface="Calibri"/>
                          <a:ea typeface="Calibri"/>
                          <a:cs typeface="Calibri"/>
                          <a:sym typeface="Calibri"/>
                        </a:rPr>
                        <a:t>Cost Proposal Template (Attachment D)</a:t>
                      </a:r>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i="0" u="none" strike="noStrike" cap="none" dirty="0">
                          <a:solidFill>
                            <a:srgbClr val="101D49"/>
                          </a:solidFill>
                          <a:latin typeface="Calibri"/>
                          <a:ea typeface="Calibri"/>
                          <a:cs typeface="Calibri"/>
                          <a:sym typeface="Calibri"/>
                        </a:rPr>
                        <a:t>Business Proposal Template (Attachment E)</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600" i="0" u="none" strike="noStrike" cap="none" dirty="0">
                          <a:solidFill>
                            <a:srgbClr val="101D49"/>
                          </a:solidFill>
                          <a:latin typeface="Calibri"/>
                          <a:ea typeface="Calibri"/>
                          <a:cs typeface="Calibri"/>
                          <a:sym typeface="Calibri"/>
                        </a:rPr>
                        <a:t>Technical Proposal Template (Attachment F)</a:t>
                      </a:r>
                      <a:endParaRPr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45851">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9/29/2025</a:t>
                      </a:r>
                      <a:endParaRPr lang="en-US" sz="1600" dirty="0"/>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i="0" u="none" strike="noStrike" cap="none" dirty="0">
                          <a:solidFill>
                            <a:srgbClr val="101D49"/>
                          </a:solidFill>
                          <a:latin typeface="Calibri"/>
                          <a:ea typeface="Calibri"/>
                          <a:cs typeface="Calibri"/>
                          <a:sym typeface="Calibri"/>
                        </a:rPr>
                        <a:t>Reference Check Forms (Attachment H)</a:t>
                      </a:r>
                      <a:endParaRPr dirty="0"/>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345851">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9/29/2025</a:t>
                      </a:r>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Artificial Intelligence ( Attachment K)</a:t>
                      </a:r>
                      <a:endParaRPr sz="1600" dirty="0">
                        <a:latin typeface="Calibri" panose="020F0502020204030204" pitchFamily="34" charset="0"/>
                        <a:cs typeface="Calibri" panose="020F0502020204030204" pitchFamily="34" charset="0"/>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2623875769"/>
                  </a:ext>
                </a:extLst>
              </a:tr>
              <a:tr h="345851">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9/29/2025</a:t>
                      </a:r>
                    </a:p>
                  </a:txBody>
                  <a:tcPr marL="68575" marR="68575" marT="0" marB="0">
                    <a:lnL w="12700" cap="flat" cmpd="sng">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latin typeface="Calibri" panose="020F0502020204030204" pitchFamily="34" charset="0"/>
                          <a:cs typeface="Calibri" panose="020F0502020204030204" pitchFamily="34" charset="0"/>
                        </a:rPr>
                        <a:t>Infrastructure Overview(Attachment L)</a:t>
                      </a:r>
                      <a:endParaRPr sz="1600" dirty="0">
                        <a:latin typeface="Calibri" panose="020F0502020204030204" pitchFamily="34" charset="0"/>
                        <a:cs typeface="Calibri" panose="020F0502020204030204" pitchFamily="34" charset="0"/>
                      </a:endParaRPr>
                    </a:p>
                  </a:txBody>
                  <a:tcPr marL="68575" marR="68575" marT="0" marB="0">
                    <a:lnL w="12700" cap="flat" cmpd="sng" algn="ctr">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tcPr>
                </a:tc>
                <a:extLst>
                  <a:ext uri="{0D108BD9-81ED-4DB2-BD59-A6C34878D82A}">
                    <a16:rowId xmlns:a16="http://schemas.microsoft.com/office/drawing/2014/main" val="3530320733"/>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1ee8d01f392_2_90"/>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Calibri"/>
                <a:ea typeface="Calibri"/>
                <a:cs typeface="Calibri"/>
                <a:sym typeface="Calibri"/>
              </a:rPr>
              <a:t>Submission Requirements</a:t>
            </a:r>
            <a:br>
              <a:rPr lang="en-US" sz="4000">
                <a:latin typeface="Calibri"/>
                <a:ea typeface="Calibri"/>
                <a:cs typeface="Calibri"/>
                <a:sym typeface="Calibri"/>
              </a:rPr>
            </a:br>
            <a:endParaRPr sz="4000">
              <a:latin typeface="Calibri"/>
              <a:ea typeface="Calibri"/>
              <a:cs typeface="Calibri"/>
              <a:sym typeface="Calibri"/>
            </a:endParaRPr>
          </a:p>
        </p:txBody>
      </p:sp>
      <p:sp>
        <p:nvSpPr>
          <p:cNvPr id="484" name="Google Shape;484;g1ee8d01f392_2_90"/>
          <p:cNvSpPr txBox="1">
            <a:spLocks noGrp="1"/>
          </p:cNvSpPr>
          <p:nvPr>
            <p:ph type="body" idx="1"/>
          </p:nvPr>
        </p:nvSpPr>
        <p:spPr>
          <a:xfrm>
            <a:off x="1300575" y="1509204"/>
            <a:ext cx="9741877" cy="4679287"/>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4000"/>
              </a:lnSpc>
              <a:spcBef>
                <a:spcPts val="0"/>
              </a:spcBef>
              <a:spcAft>
                <a:spcPts val="0"/>
              </a:spcAft>
              <a:buClr>
                <a:srgbClr val="101D49"/>
              </a:buClr>
              <a:buSzPct val="100000"/>
              <a:buNone/>
            </a:pPr>
            <a:r>
              <a:rPr lang="en-US" sz="2600" b="1">
                <a:solidFill>
                  <a:srgbClr val="101D49"/>
                </a:solidFill>
                <a:latin typeface="Calibri"/>
                <a:ea typeface="Calibri"/>
                <a:cs typeface="Calibri"/>
                <a:sym typeface="Calibri"/>
              </a:rPr>
              <a:t>All submissions must be made through the Supplier Portal as described in RFP Section 1.8. </a:t>
            </a:r>
            <a:endParaRPr/>
          </a:p>
          <a:p>
            <a:pPr marL="0" lvl="0" indent="0" algn="l" rtl="0">
              <a:lnSpc>
                <a:spcPct val="94000"/>
              </a:lnSpc>
              <a:spcBef>
                <a:spcPts val="0"/>
              </a:spcBef>
              <a:spcAft>
                <a:spcPts val="0"/>
              </a:spcAft>
              <a:buClr>
                <a:srgbClr val="101D49"/>
              </a:buClr>
              <a:buSzPct val="100000"/>
              <a:buNone/>
            </a:pPr>
            <a:endParaRPr sz="2600">
              <a:solidFill>
                <a:srgbClr val="101D49"/>
              </a:solidFill>
              <a:latin typeface="Calibri"/>
              <a:ea typeface="Calibri"/>
              <a:cs typeface="Calibri"/>
              <a:sym typeface="Calibri"/>
            </a:endParaRPr>
          </a:p>
          <a:p>
            <a:pPr marL="384038" lvl="0" indent="-384069" algn="l" rtl="0">
              <a:lnSpc>
                <a:spcPct val="94000"/>
              </a:lnSpc>
              <a:spcBef>
                <a:spcPts val="0"/>
              </a:spcBef>
              <a:spcAft>
                <a:spcPts val="0"/>
              </a:spcAft>
              <a:buClr>
                <a:srgbClr val="101D49"/>
              </a:buClr>
              <a:buSzPct val="100000"/>
              <a:buChar char="■"/>
            </a:pPr>
            <a:r>
              <a:rPr lang="en-US" sz="2100">
                <a:solidFill>
                  <a:srgbClr val="000000"/>
                </a:solidFill>
                <a:latin typeface="Calibri"/>
                <a:ea typeface="Calibri"/>
                <a:cs typeface="Calibri"/>
                <a:sym typeface="Calibri"/>
              </a:rPr>
              <a:t>All proposals must be received through the Supplier Portal at the link below by the Procurement Division no later than the date and time outlined in </a:t>
            </a:r>
            <a:r>
              <a:rPr lang="en-US" sz="21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Section 1.24</a:t>
            </a:r>
            <a:r>
              <a:rPr lang="en-US" sz="2100">
                <a:solidFill>
                  <a:schemeClr val="dk1"/>
                </a:solidFill>
                <a:latin typeface="Calibri"/>
                <a:ea typeface="Calibri"/>
                <a:cs typeface="Calibri"/>
                <a:sym typeface="Calibri"/>
              </a:rPr>
              <a:t> </a:t>
            </a:r>
            <a:r>
              <a:rPr lang="en-US" sz="2100">
                <a:solidFill>
                  <a:srgbClr val="000000"/>
                </a:solidFill>
                <a:latin typeface="Calibri"/>
                <a:ea typeface="Calibri"/>
                <a:cs typeface="Calibri"/>
                <a:sym typeface="Calibri"/>
              </a:rPr>
              <a:t>Summary of Milestones.  The proposal will be considered the official response in evaluating responses for scoring and protest resolution and may be posted on the IDOA website, </a:t>
            </a:r>
            <a:r>
              <a:rPr lang="en-US" sz="2100" u="sng">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https://www.in.gov/idoa/procurement/award-recommendations/</a:t>
            </a:r>
            <a:r>
              <a:rPr lang="en-US" sz="2100">
                <a:solidFill>
                  <a:srgbClr val="000000"/>
                </a:solidFill>
                <a:latin typeface="Calibri"/>
                <a:ea typeface="Calibri"/>
                <a:cs typeface="Calibri"/>
                <a:sym typeface="Calibri"/>
              </a:rPr>
              <a:t> if recommended for selection. The proposal must follow the format indicated in </a:t>
            </a:r>
            <a:r>
              <a:rPr lang="en-US" sz="21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Section Two</a:t>
            </a:r>
            <a:r>
              <a:rPr lang="en-US" sz="2100">
                <a:solidFill>
                  <a:schemeClr val="dk1"/>
                </a:solidFill>
                <a:latin typeface="Calibri"/>
                <a:ea typeface="Calibri"/>
                <a:cs typeface="Calibri"/>
                <a:sym typeface="Calibri"/>
              </a:rPr>
              <a:t> </a:t>
            </a:r>
            <a:r>
              <a:rPr lang="en-US" sz="2100">
                <a:solidFill>
                  <a:srgbClr val="000000"/>
                </a:solidFill>
                <a:latin typeface="Calibri"/>
                <a:ea typeface="Calibri"/>
                <a:cs typeface="Calibri"/>
                <a:sym typeface="Calibri"/>
              </a:rPr>
              <a:t>of the RFP document. No other method of submission will be accepted.  Unnecessarily elaborate brochures or other presentations, beyond those necessary to present a complete and effective proposal, are not desired.   </a:t>
            </a:r>
            <a:endParaRPr/>
          </a:p>
          <a:p>
            <a:pPr marL="384038" lvl="0" indent="-280723" algn="l" rtl="0">
              <a:lnSpc>
                <a:spcPct val="94000"/>
              </a:lnSpc>
              <a:spcBef>
                <a:spcPts val="0"/>
              </a:spcBef>
              <a:spcAft>
                <a:spcPts val="0"/>
              </a:spcAft>
              <a:buClr>
                <a:srgbClr val="101D49"/>
              </a:buClr>
              <a:buSzPct val="100000"/>
              <a:buNone/>
            </a:pPr>
            <a:endParaRPr sz="2100">
              <a:solidFill>
                <a:srgbClr val="000000"/>
              </a:solidFill>
              <a:latin typeface="Calibri"/>
              <a:ea typeface="Calibri"/>
              <a:cs typeface="Calibri"/>
              <a:sym typeface="Calibri"/>
            </a:endParaRPr>
          </a:p>
          <a:p>
            <a:pPr marL="0" marR="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Multi-Factor Authentication:  </a:t>
            </a:r>
            <a:r>
              <a:rPr lang="en-US" sz="2100" u="sng">
                <a:solidFill>
                  <a:srgbClr val="0000FF"/>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https://www.in.gov/iot/customer-service/myshareingov/multi-factor-authentication/</a:t>
            </a:r>
            <a:endParaRPr sz="2100" u="sng">
              <a:solidFill>
                <a:srgbClr val="0000FF"/>
              </a:solidFill>
              <a:latin typeface="Calibri"/>
              <a:ea typeface="Calibri"/>
              <a:cs typeface="Calibri"/>
              <a:sym typeface="Calibri"/>
            </a:endParaRPr>
          </a:p>
          <a:p>
            <a:pPr marL="0" marR="0" lvl="0" indent="103314" algn="l" rtl="0">
              <a:lnSpc>
                <a:spcPct val="94000"/>
              </a:lnSpc>
              <a:spcBef>
                <a:spcPts val="0"/>
              </a:spcBef>
              <a:spcAft>
                <a:spcPts val="0"/>
              </a:spcAft>
              <a:buClr>
                <a:schemeClr val="dk2"/>
              </a:buClr>
              <a:buSzPct val="100000"/>
              <a:buNone/>
            </a:pPr>
            <a:endParaRPr sz="2100" u="sng">
              <a:solidFill>
                <a:srgbClr val="0000FF"/>
              </a:solidFill>
              <a:latin typeface="Calibri"/>
              <a:ea typeface="Calibri"/>
              <a:cs typeface="Calibri"/>
              <a:sym typeface="Calibri"/>
            </a:endParaRPr>
          </a:p>
          <a:p>
            <a:pPr marL="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Supplier Portal:  </a:t>
            </a:r>
            <a:r>
              <a:rPr lang="en-US" sz="2100" u="sng">
                <a:solidFill>
                  <a:srgbClr val="0000FF"/>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https://www.in.gov/idoa/procurement/supplier-resource-center/requirements-to-do-business-with-the-state/bidder-profile-registration/</a:t>
            </a:r>
            <a:endParaRPr sz="2100" u="sng">
              <a:solidFill>
                <a:srgbClr val="0000FF"/>
              </a:solidFill>
              <a:latin typeface="Calibri"/>
              <a:ea typeface="Calibri"/>
              <a:cs typeface="Calibri"/>
              <a:sym typeface="Calibri"/>
            </a:endParaRPr>
          </a:p>
          <a:p>
            <a:pPr marL="0" lvl="0" indent="0" algn="l" rtl="0">
              <a:lnSpc>
                <a:spcPct val="94000"/>
              </a:lnSpc>
              <a:spcBef>
                <a:spcPts val="0"/>
              </a:spcBef>
              <a:spcAft>
                <a:spcPts val="0"/>
              </a:spcAft>
              <a:buClr>
                <a:schemeClr val="dk2"/>
              </a:buClr>
              <a:buSzPct val="100000"/>
              <a:buNone/>
            </a:pPr>
            <a:endParaRPr sz="2100">
              <a:latin typeface="Times New Roman"/>
              <a:ea typeface="Times New Roman"/>
              <a:cs typeface="Times New Roman"/>
              <a:sym typeface="Times New Roman"/>
            </a:endParaRPr>
          </a:p>
          <a:p>
            <a:pPr marL="0" lvl="0" indent="-31" algn="l" rtl="0">
              <a:lnSpc>
                <a:spcPct val="94000"/>
              </a:lnSpc>
              <a:spcBef>
                <a:spcPts val="0"/>
              </a:spcBef>
              <a:spcAft>
                <a:spcPts val="0"/>
              </a:spcAft>
              <a:buClr>
                <a:srgbClr val="000000"/>
              </a:buClr>
              <a:buSzPct val="100000"/>
              <a:buChar char="■"/>
            </a:pPr>
            <a:r>
              <a:rPr lang="en-US" sz="2100">
                <a:solidFill>
                  <a:srgbClr val="000000"/>
                </a:solidFill>
                <a:latin typeface="Calibri"/>
                <a:ea typeface="Calibri"/>
                <a:cs typeface="Calibri"/>
                <a:sym typeface="Calibri"/>
              </a:rPr>
              <a:t>PDF guide on how to submit an electronic bid: </a:t>
            </a:r>
            <a:r>
              <a:rPr lang="en-US" sz="2100" u="sng">
                <a:solidFill>
                  <a:srgbClr val="0000FF"/>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https://www.in.gov/idoa/procurement/supplier-resource-center/requirements-to-do-business-with-the-state/bidder-profile-registration/manage-my-bidder-profile/submitting-a-bid/</a:t>
            </a:r>
            <a:endParaRPr sz="2100">
              <a:latin typeface="Calibri"/>
              <a:ea typeface="Calibri"/>
              <a:cs typeface="Calibri"/>
              <a:sym typeface="Calibri"/>
            </a:endParaRPr>
          </a:p>
          <a:p>
            <a:pPr marL="384038" lvl="0" indent="-384069" algn="l" rtl="0">
              <a:lnSpc>
                <a:spcPct val="94000"/>
              </a:lnSpc>
              <a:spcBef>
                <a:spcPts val="1200"/>
              </a:spcBef>
              <a:spcAft>
                <a:spcPts val="0"/>
              </a:spcAft>
              <a:buClr>
                <a:srgbClr val="101D49"/>
              </a:buClr>
              <a:buSzPct val="100000"/>
              <a:buChar char="■"/>
            </a:pPr>
            <a:r>
              <a:rPr lang="en-US" sz="2300" b="1">
                <a:solidFill>
                  <a:srgbClr val="101D49"/>
                </a:solidFill>
                <a:latin typeface="Calibri"/>
                <a:ea typeface="Calibri"/>
                <a:cs typeface="Calibri"/>
                <a:sym typeface="Calibri"/>
              </a:rPr>
              <a:t>You must be a registered bidder to submit a proposal. </a:t>
            </a:r>
            <a:endParaRPr sz="2300">
              <a:latin typeface="Calibri"/>
              <a:ea typeface="Calibri"/>
              <a:cs typeface="Calibri"/>
              <a:sym typeface="Calibri"/>
            </a:endParaRPr>
          </a:p>
          <a:p>
            <a:pPr marL="0" lvl="0" indent="0" algn="l" rtl="0">
              <a:lnSpc>
                <a:spcPct val="94000"/>
              </a:lnSpc>
              <a:spcBef>
                <a:spcPts val="1200"/>
              </a:spcBef>
              <a:spcAft>
                <a:spcPts val="0"/>
              </a:spcAft>
              <a:buClr>
                <a:srgbClr val="FF0000"/>
              </a:buClr>
              <a:buSzPct val="100000"/>
              <a:buNone/>
            </a:pPr>
            <a:r>
              <a:rPr lang="en-US" sz="2100" b="1">
                <a:solidFill>
                  <a:srgbClr val="FF0000"/>
                </a:solidFill>
                <a:latin typeface="Calibri"/>
                <a:ea typeface="Calibri"/>
                <a:cs typeface="Calibri"/>
                <a:sym typeface="Calibri"/>
              </a:rPr>
              <a:t>It is your responsibility to ensure that all required documents and forms are submitted prior to the due dates. Failure to complete or submit required documents and forms may result in disqualification or loss of points. </a:t>
            </a:r>
            <a:endParaRPr sz="2100">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37"/>
          <p:cNvSpPr txBox="1">
            <a:spLocks noGrp="1"/>
          </p:cNvSpPr>
          <p:nvPr>
            <p:ph type="title"/>
          </p:nvPr>
        </p:nvSpPr>
        <p:spPr>
          <a:xfrm>
            <a:off x="1371600" y="769723"/>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Additional Information</a:t>
            </a:r>
            <a:endParaRPr/>
          </a:p>
        </p:txBody>
      </p:sp>
      <p:sp>
        <p:nvSpPr>
          <p:cNvPr id="491" name="Google Shape;491;p37"/>
          <p:cNvSpPr txBox="1">
            <a:spLocks noGrp="1"/>
          </p:cNvSpPr>
          <p:nvPr>
            <p:ph type="body" idx="1"/>
          </p:nvPr>
        </p:nvSpPr>
        <p:spPr>
          <a:xfrm>
            <a:off x="1219200" y="1598880"/>
            <a:ext cx="9745579" cy="4437292"/>
          </a:xfrm>
          <a:prstGeom prst="rect">
            <a:avLst/>
          </a:prstGeom>
          <a:noFill/>
          <a:ln>
            <a:noFill/>
          </a:ln>
        </p:spPr>
        <p:txBody>
          <a:bodyPr spcFirstLastPara="1" wrap="square" lIns="91425" tIns="45700" rIns="91425" bIns="45700" anchor="t" anchorCtr="0">
            <a:noAutofit/>
          </a:bodyPr>
          <a:lstStyle/>
          <a:p>
            <a:pPr marL="342900" lvl="0" indent="-342900" algn="ctr" rtl="0">
              <a:lnSpc>
                <a:spcPct val="80000"/>
              </a:lnSpc>
              <a:spcBef>
                <a:spcPts val="0"/>
              </a:spcBef>
              <a:spcAft>
                <a:spcPts val="0"/>
              </a:spcAft>
              <a:buClr>
                <a:schemeClr val="dk1"/>
              </a:buClr>
              <a:buSzPts val="1800"/>
              <a:buNone/>
            </a:pPr>
            <a:r>
              <a:rPr lang="en-US" sz="1800" b="1" dirty="0">
                <a:solidFill>
                  <a:schemeClr val="dk1"/>
                </a:solidFill>
              </a:rPr>
              <a:t>IDOA PROCUREMENT LINKS AND NUMBERS</a:t>
            </a:r>
            <a:endParaRPr sz="1800" b="1" u="sng" dirty="0">
              <a:solidFill>
                <a:schemeClr val="dk1"/>
              </a:solidFill>
              <a:hlinkClick r:id="rId3">
                <a:extLst>
                  <a:ext uri="{A12FA001-AC4F-418D-AE19-62706E023703}">
                    <ahyp:hlinkClr xmlns:ahyp="http://schemas.microsoft.com/office/drawing/2018/hyperlinkcolor" val="tx"/>
                  </a:ext>
                </a:extLst>
              </a:hlinkClick>
            </a:endParaRPr>
          </a:p>
          <a:p>
            <a:pPr marL="342900" lvl="0" indent="-342900" algn="ctr" rtl="0">
              <a:lnSpc>
                <a:spcPct val="80000"/>
              </a:lnSpc>
              <a:spcBef>
                <a:spcPts val="360"/>
              </a:spcBef>
              <a:spcAft>
                <a:spcPts val="0"/>
              </a:spcAft>
              <a:buClr>
                <a:srgbClr val="4C7C99"/>
              </a:buClr>
              <a:buSzPts val="1800"/>
              <a:buNone/>
            </a:pPr>
            <a:r>
              <a:rPr lang="en-US" sz="1800" u="sng" dirty="0">
                <a:solidFill>
                  <a:srgbClr val="4C7C99"/>
                </a:solidFill>
                <a:hlinkClick r:id="rId3">
                  <a:extLst>
                    <a:ext uri="{A12FA001-AC4F-418D-AE19-62706E023703}">
                      <ahyp:hlinkClr xmlns:ahyp="http://schemas.microsoft.com/office/drawing/2018/hyperlinkcolor" val="tx"/>
                    </a:ext>
                  </a:extLst>
                </a:hlinkClick>
              </a:rPr>
              <a:t>http://www.in.gov/idoa/2354.htm</a:t>
            </a:r>
            <a:endParaRPr sz="1800" dirty="0">
              <a:solidFill>
                <a:srgbClr val="4C7C99"/>
              </a:solidFill>
            </a:endParaRPr>
          </a:p>
          <a:p>
            <a:pPr marL="342900" lvl="0" indent="-342900" algn="ctr" rtl="0">
              <a:lnSpc>
                <a:spcPct val="80000"/>
              </a:lnSpc>
              <a:spcBef>
                <a:spcPts val="360"/>
              </a:spcBef>
              <a:spcAft>
                <a:spcPts val="0"/>
              </a:spcAft>
              <a:buClr>
                <a:schemeClr val="dk2"/>
              </a:buClr>
              <a:buSzPts val="1800"/>
              <a:buNone/>
            </a:pPr>
            <a:endParaRPr sz="1800" dirty="0">
              <a:solidFill>
                <a:schemeClr val="dk1"/>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Link to the developing for bidder registry with IDOA and Secretary of State.</a:t>
            </a:r>
            <a:endParaRPr dirty="0"/>
          </a:p>
          <a:p>
            <a:pPr marL="514350" lvl="1" indent="0" algn="l" rtl="0">
              <a:lnSpc>
                <a:spcPct val="80000"/>
              </a:lnSpc>
              <a:spcBef>
                <a:spcPts val="360"/>
              </a:spcBef>
              <a:spcAft>
                <a:spcPts val="0"/>
              </a:spcAft>
              <a:buClr>
                <a:srgbClr val="4C7C99"/>
              </a:buClr>
              <a:buSzPts val="1800"/>
              <a:buNone/>
            </a:pPr>
            <a:r>
              <a:rPr lang="en-US" sz="1800" i="0" u="sng" dirty="0">
                <a:solidFill>
                  <a:srgbClr val="4C7C99"/>
                </a:solidFill>
                <a:hlinkClick r:id="rId4">
                  <a:extLst>
                    <a:ext uri="{A12FA001-AC4F-418D-AE19-62706E023703}">
                      <ahyp:hlinkClr xmlns:ahyp="http://schemas.microsoft.com/office/drawing/2018/hyperlinkcolor" val="tx"/>
                    </a:ext>
                  </a:extLst>
                </a:hlinkClick>
              </a:rPr>
              <a:t>http://www.in.gov/idoa/2464.htm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Secretary of State of Indiana:</a:t>
            </a:r>
            <a:endParaRPr dirty="0"/>
          </a:p>
          <a:p>
            <a:pPr marL="514350" lvl="1" indent="0" algn="l" rtl="0">
              <a:lnSpc>
                <a:spcPct val="80000"/>
              </a:lnSpc>
              <a:spcBef>
                <a:spcPts val="360"/>
              </a:spcBef>
              <a:spcAft>
                <a:spcPts val="0"/>
              </a:spcAft>
              <a:buClr>
                <a:schemeClr val="dk1"/>
              </a:buClr>
              <a:buSzPts val="1800"/>
              <a:buNone/>
            </a:pPr>
            <a:r>
              <a:rPr lang="en-US" sz="1800" i="0" dirty="0">
                <a:solidFill>
                  <a:schemeClr val="dk1"/>
                </a:solidFill>
              </a:rPr>
              <a:t>Can be reached at (317) 232-6576 for registration assistance. </a:t>
            </a:r>
            <a:r>
              <a:rPr lang="en-US" sz="1800" i="0" u="sng" dirty="0">
                <a:solidFill>
                  <a:srgbClr val="4C7C99"/>
                </a:solidFill>
                <a:hlinkClick r:id="rId5">
                  <a:extLst>
                    <a:ext uri="{A12FA001-AC4F-418D-AE19-62706E023703}">
                      <ahyp:hlinkClr xmlns:ahyp="http://schemas.microsoft.com/office/drawing/2018/hyperlinkcolor" val="tx"/>
                    </a:ext>
                  </a:extLst>
                </a:hlinkClick>
              </a:rPr>
              <a:t>www.in.gov/sos</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See Vendor and Supplier Resource Center:</a:t>
            </a:r>
            <a:endParaRPr dirty="0"/>
          </a:p>
          <a:p>
            <a:pPr marL="514350" lvl="1" indent="0" algn="l" rtl="0">
              <a:lnSpc>
                <a:spcPct val="80000"/>
              </a:lnSpc>
              <a:spcBef>
                <a:spcPts val="360"/>
              </a:spcBef>
              <a:spcAft>
                <a:spcPts val="0"/>
              </a:spcAft>
              <a:buClr>
                <a:srgbClr val="4C7C99"/>
              </a:buClr>
              <a:buSzPts val="1800"/>
              <a:buNone/>
            </a:pPr>
            <a:r>
              <a:rPr lang="en-US" sz="1800" i="0" u="sng" dirty="0">
                <a:solidFill>
                  <a:srgbClr val="4C7C99"/>
                </a:solidFill>
                <a:hlinkClick r:id="rId6">
                  <a:extLst>
                    <a:ext uri="{A12FA001-AC4F-418D-AE19-62706E023703}">
                      <ahyp:hlinkClr xmlns:ahyp="http://schemas.microsoft.com/office/drawing/2018/hyperlinkcolor" val="tx"/>
                    </a:ext>
                  </a:extLst>
                </a:hlinkClick>
              </a:rPr>
              <a:t>http://www.in.gov/idoa/3106.htm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Minority and Women Owned Business Enterprises:</a:t>
            </a:r>
            <a:endParaRPr dirty="0"/>
          </a:p>
          <a:p>
            <a:pPr marL="530339" lvl="1" indent="0" algn="l" rtl="0">
              <a:lnSpc>
                <a:spcPct val="80000"/>
              </a:lnSpc>
              <a:spcBef>
                <a:spcPts val="360"/>
              </a:spcBef>
              <a:spcAft>
                <a:spcPts val="0"/>
              </a:spcAft>
              <a:buClr>
                <a:schemeClr val="dk1"/>
              </a:buClr>
              <a:buSzPts val="1800"/>
              <a:buNone/>
            </a:pPr>
            <a:r>
              <a:rPr lang="en-US" sz="1800" i="0" dirty="0">
                <a:solidFill>
                  <a:schemeClr val="dk1"/>
                </a:solidFill>
              </a:rPr>
              <a:t>Link to more information and full listing of IDOA Minority and Women Owned Businesses</a:t>
            </a:r>
            <a:endParaRPr dirty="0"/>
          </a:p>
          <a:p>
            <a:pPr marL="530339" lvl="1" indent="0" algn="l" rtl="0">
              <a:lnSpc>
                <a:spcPct val="80000"/>
              </a:lnSpc>
              <a:spcBef>
                <a:spcPts val="360"/>
              </a:spcBef>
              <a:spcAft>
                <a:spcPts val="0"/>
              </a:spcAft>
              <a:buClr>
                <a:srgbClr val="4C7C99"/>
              </a:buClr>
              <a:buSzPts val="1800"/>
              <a:buNone/>
            </a:pPr>
            <a:r>
              <a:rPr lang="en-US" sz="1800" i="0" u="sng" dirty="0">
                <a:solidFill>
                  <a:srgbClr val="4C7C99"/>
                </a:solidFill>
                <a:hlinkClick r:id="rId7">
                  <a:extLst>
                    <a:ext uri="{A12FA001-AC4F-418D-AE19-62706E023703}">
                      <ahyp:hlinkClr xmlns:ahyp="http://schemas.microsoft.com/office/drawing/2018/hyperlinkcolor" val="tx"/>
                    </a:ext>
                  </a:extLst>
                </a:hlinkClick>
              </a:rPr>
              <a:t>http://www.in.gov/idoa/2352.htm</a:t>
            </a:r>
            <a:endParaRPr sz="1800" i="0" dirty="0">
              <a:solidFill>
                <a:srgbClr val="4C7C99"/>
              </a:solidFill>
            </a:endParaRPr>
          </a:p>
          <a:p>
            <a:pPr marL="342900" lvl="0" indent="-342900" algn="l" rtl="0">
              <a:lnSpc>
                <a:spcPct val="80000"/>
              </a:lnSpc>
              <a:spcBef>
                <a:spcPts val="360"/>
              </a:spcBef>
              <a:spcAft>
                <a:spcPts val="0"/>
              </a:spcAft>
              <a:buClr>
                <a:schemeClr val="dk1"/>
              </a:buClr>
              <a:buSzPts val="1800"/>
              <a:buFont typeface="Libre Franklin"/>
              <a:buAutoNum type="alphaUcPeriod"/>
            </a:pPr>
            <a:r>
              <a:rPr lang="en-US" sz="1800" dirty="0">
                <a:solidFill>
                  <a:schemeClr val="dk1"/>
                </a:solidFill>
              </a:rPr>
              <a:t>RFP posting and updates:</a:t>
            </a:r>
            <a:endParaRPr dirty="0"/>
          </a:p>
          <a:p>
            <a:pPr marL="530339" lvl="1" indent="0" algn="l" rtl="0">
              <a:lnSpc>
                <a:spcPct val="80000"/>
              </a:lnSpc>
              <a:spcBef>
                <a:spcPts val="360"/>
              </a:spcBef>
              <a:spcAft>
                <a:spcPts val="0"/>
              </a:spcAft>
              <a:buClr>
                <a:schemeClr val="dk1"/>
              </a:buClr>
              <a:buSzPts val="1800"/>
              <a:buNone/>
            </a:pPr>
            <a:r>
              <a:rPr lang="en-US" sz="1800" i="0" dirty="0">
                <a:solidFill>
                  <a:schemeClr val="dk1"/>
                </a:solidFill>
              </a:rPr>
              <a:t>Go to </a:t>
            </a:r>
            <a:r>
              <a:rPr lang="en-US" sz="1800" i="0" u="sng" dirty="0">
                <a:solidFill>
                  <a:srgbClr val="4C7C99"/>
                </a:solidFill>
                <a:hlinkClick r:id="rId8">
                  <a:extLst>
                    <a:ext uri="{A12FA001-AC4F-418D-AE19-62706E023703}">
                      <ahyp:hlinkClr xmlns:ahyp="http://schemas.microsoft.com/office/drawing/2018/hyperlinkcolor" val="tx"/>
                    </a:ext>
                  </a:extLst>
                </a:hlinkClick>
              </a:rPr>
              <a:t>http://www.in.gov/idoa/2354.htm</a:t>
            </a:r>
            <a:r>
              <a:rPr lang="en-US" sz="1800" i="0" dirty="0">
                <a:solidFill>
                  <a:srgbClr val="4C7C99"/>
                </a:solidFill>
              </a:rPr>
              <a:t> </a:t>
            </a:r>
            <a:r>
              <a:rPr lang="en-US" sz="1800" i="0" dirty="0">
                <a:solidFill>
                  <a:schemeClr val="dk1"/>
                </a:solidFill>
              </a:rPr>
              <a:t>(select “Current Opportunities” link) </a:t>
            </a:r>
            <a:endParaRPr dirty="0"/>
          </a:p>
          <a:p>
            <a:pPr marL="530339" lvl="1" indent="0" algn="l" rtl="0">
              <a:lnSpc>
                <a:spcPct val="80000"/>
              </a:lnSpc>
              <a:spcBef>
                <a:spcPts val="0"/>
              </a:spcBef>
              <a:spcAft>
                <a:spcPts val="0"/>
              </a:spcAft>
              <a:buClr>
                <a:schemeClr val="dk1"/>
              </a:buClr>
              <a:buSzPts val="1800"/>
              <a:buNone/>
            </a:pPr>
            <a:r>
              <a:rPr lang="en-US" sz="1800" i="0" dirty="0">
                <a:solidFill>
                  <a:schemeClr val="dk1"/>
                </a:solidFill>
              </a:rPr>
              <a:t>Scroll through table until you find desired RFP number on left-hand side and click the link.</a:t>
            </a:r>
            <a:endParaRPr sz="1800" b="1" i="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38"/>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dirty="0"/>
              <a:t>Questions</a:t>
            </a:r>
            <a:br>
              <a:rPr lang="en-US" sz="4000" dirty="0">
                <a:solidFill>
                  <a:schemeClr val="dk1"/>
                </a:solidFill>
              </a:rPr>
            </a:br>
            <a:endParaRPr sz="4000" dirty="0"/>
          </a:p>
        </p:txBody>
      </p:sp>
      <p:sp>
        <p:nvSpPr>
          <p:cNvPr id="505" name="Google Shape;505;p38"/>
          <p:cNvSpPr txBox="1">
            <a:spLocks noGrp="1"/>
          </p:cNvSpPr>
          <p:nvPr>
            <p:ph type="body" idx="1"/>
          </p:nvPr>
        </p:nvSpPr>
        <p:spPr>
          <a:xfrm>
            <a:off x="1371600" y="2298699"/>
            <a:ext cx="9601200" cy="2656073"/>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400"/>
              <a:buFont typeface="Noto Sans Symbols"/>
              <a:buChar char="▪"/>
            </a:pPr>
            <a:r>
              <a:rPr lang="en-US" sz="2400" dirty="0">
                <a:solidFill>
                  <a:srgbClr val="101D49"/>
                </a:solidFill>
              </a:rPr>
              <a:t>All questions/inquiries should be submitted using the Q&amp;A Template (Attachment G) based on the process outlined in Section 1.7 of the RFP Main Document.</a:t>
            </a:r>
            <a:br>
              <a:rPr lang="en-US" sz="2400" dirty="0">
                <a:solidFill>
                  <a:srgbClr val="101D49"/>
                </a:solidFill>
              </a:rPr>
            </a:br>
            <a:endParaRPr sz="2400" dirty="0">
              <a:solidFill>
                <a:srgbClr val="101D49"/>
              </a:solidFill>
            </a:endParaRPr>
          </a:p>
          <a:p>
            <a:pPr marL="384038" lvl="0" indent="-384038" algn="l" rtl="0">
              <a:lnSpc>
                <a:spcPct val="94000"/>
              </a:lnSpc>
              <a:spcBef>
                <a:spcPts val="1200"/>
              </a:spcBef>
              <a:spcAft>
                <a:spcPts val="0"/>
              </a:spcAft>
              <a:buClr>
                <a:srgbClr val="101D49"/>
              </a:buClr>
              <a:buSzPts val="2400"/>
              <a:buFont typeface="Noto Sans Symbols"/>
              <a:buChar char="▪"/>
            </a:pPr>
            <a:r>
              <a:rPr lang="en-US" sz="2400" b="1" dirty="0">
                <a:solidFill>
                  <a:srgbClr val="101D49"/>
                </a:solidFill>
                <a:latin typeface="Calibri"/>
                <a:ea typeface="Calibri"/>
                <a:cs typeface="Calibri"/>
                <a:sym typeface="Calibri"/>
              </a:rPr>
              <a:t>Reminder</a:t>
            </a:r>
            <a:r>
              <a:rPr lang="en-US" sz="2400" dirty="0">
                <a:solidFill>
                  <a:srgbClr val="101D49"/>
                </a:solidFill>
                <a:latin typeface="Calibri"/>
                <a:ea typeface="Calibri"/>
                <a:cs typeface="Calibri"/>
                <a:sym typeface="Calibri"/>
              </a:rPr>
              <a:t>: If interested, send a Pre-Proposal Network Opportunities Form (Attachment I) via email, to </a:t>
            </a:r>
            <a:r>
              <a:rPr lang="en-US" sz="2400" u="sng" dirty="0">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rfp@idoa.in.gov</a:t>
            </a:r>
            <a:r>
              <a:rPr lang="en-US" sz="2400" dirty="0">
                <a:solidFill>
                  <a:schemeClr val="dk1"/>
                </a:solidFill>
                <a:latin typeface="Calibri"/>
                <a:ea typeface="Calibri"/>
                <a:cs typeface="Calibri"/>
                <a:sym typeface="Calibri"/>
              </a:rPr>
              <a:t> </a:t>
            </a:r>
            <a:r>
              <a:rPr lang="en-US" sz="2400" dirty="0">
                <a:solidFill>
                  <a:srgbClr val="101D49"/>
                </a:solidFill>
                <a:latin typeface="Calibri"/>
                <a:ea typeface="Calibri"/>
                <a:cs typeface="Calibri"/>
                <a:sym typeface="Calibri"/>
              </a:rPr>
              <a:t>by on</a:t>
            </a:r>
            <a:r>
              <a:rPr lang="en-US" sz="2400" dirty="0">
                <a:solidFill>
                  <a:srgbClr val="101D49"/>
                </a:solidFill>
              </a:rPr>
              <a:t> </a:t>
            </a:r>
            <a:r>
              <a:rPr lang="en-US" sz="2400" dirty="0">
                <a:solidFill>
                  <a:srgbClr val="FF0000"/>
                </a:solidFill>
              </a:rPr>
              <a:t>Monday, 8/11/2025.</a:t>
            </a:r>
            <a:endParaRPr dirty="0"/>
          </a:p>
          <a:p>
            <a:pPr marL="384038" lvl="0" indent="-257038" algn="l" rtl="0">
              <a:lnSpc>
                <a:spcPct val="94000"/>
              </a:lnSpc>
              <a:spcBef>
                <a:spcPts val="1200"/>
              </a:spcBef>
              <a:spcAft>
                <a:spcPts val="0"/>
              </a:spcAft>
              <a:buClr>
                <a:schemeClr val="dk2"/>
              </a:buClr>
              <a:buSzPts val="2000"/>
              <a:buFont typeface="Noto Sans Symbols"/>
              <a:buNone/>
            </a:pPr>
            <a:endParaRPr dirty="0">
              <a:solidFill>
                <a:srgbClr val="101D49"/>
              </a:solidFill>
            </a:endParaRPr>
          </a:p>
          <a:p>
            <a:pPr marL="384038" lvl="0" indent="-257038" algn="l" rtl="0">
              <a:lnSpc>
                <a:spcPct val="94000"/>
              </a:lnSpc>
              <a:spcBef>
                <a:spcPts val="1200"/>
              </a:spcBef>
              <a:spcAft>
                <a:spcPts val="0"/>
              </a:spcAft>
              <a:buClr>
                <a:schemeClr val="dk2"/>
              </a:buClr>
              <a:buSzPts val="2000"/>
              <a:buFont typeface="Noto Sans Symbols"/>
              <a:buNone/>
            </a:pPr>
            <a:endParaRPr dirty="0">
              <a:solidFill>
                <a:srgbClr val="101D49"/>
              </a:solidFill>
            </a:endParaRPr>
          </a:p>
          <a:p>
            <a:pPr marL="0" lvl="0" indent="0" algn="l" rtl="0">
              <a:lnSpc>
                <a:spcPct val="94000"/>
              </a:lnSpc>
              <a:spcBef>
                <a:spcPts val="1200"/>
              </a:spcBef>
              <a:spcAft>
                <a:spcPts val="0"/>
              </a:spcAft>
              <a:buClr>
                <a:schemeClr val="dk2"/>
              </a:buClr>
              <a:buSzPts val="3200"/>
              <a:buFont typeface="Libre Franklin"/>
              <a:buNone/>
            </a:pPr>
            <a:endParaRPr sz="3200" dirty="0">
              <a:solidFill>
                <a:schemeClr val="dk1"/>
              </a:solidFill>
            </a:endParaRPr>
          </a:p>
          <a:p>
            <a:pPr marL="0" lvl="0" indent="0" algn="l" rtl="0">
              <a:lnSpc>
                <a:spcPct val="94000"/>
              </a:lnSpc>
              <a:spcBef>
                <a:spcPts val="1200"/>
              </a:spcBef>
              <a:spcAft>
                <a:spcPts val="0"/>
              </a:spcAft>
              <a:buClr>
                <a:schemeClr val="dk2"/>
              </a:buClr>
              <a:buSzPts val="3200"/>
              <a:buFont typeface="Libre Franklin"/>
              <a:buNone/>
            </a:pPr>
            <a:endParaRPr sz="3200" dirty="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510"/>
        <p:cNvGrpSpPr/>
        <p:nvPr/>
      </p:nvGrpSpPr>
      <p:grpSpPr>
        <a:xfrm>
          <a:off x="0" y="0"/>
          <a:ext cx="0" cy="0"/>
          <a:chOff x="0" y="0"/>
          <a:chExt cx="0" cy="0"/>
        </a:xfrm>
      </p:grpSpPr>
      <p:sp>
        <p:nvSpPr>
          <p:cNvPr id="511" name="Google Shape;511;p39"/>
          <p:cNvSpPr txBox="1">
            <a:spLocks noGrp="1"/>
          </p:cNvSpPr>
          <p:nvPr>
            <p:ph type="ctrTitle"/>
          </p:nvPr>
        </p:nvSpPr>
        <p:spPr>
          <a:xfrm>
            <a:off x="2330116" y="1333998"/>
            <a:ext cx="7531768" cy="4584700"/>
          </a:xfrm>
          <a:prstGeom prst="rect">
            <a:avLst/>
          </a:prstGeom>
          <a:noFill/>
          <a:ln>
            <a:noFill/>
          </a:ln>
        </p:spPr>
        <p:txBody>
          <a:bodyPr spcFirstLastPara="1" wrap="square" lIns="91425" tIns="45700" rIns="91425" bIns="45700" anchor="t" anchorCtr="0">
            <a:noAutofit/>
          </a:bodyPr>
          <a:lstStyle/>
          <a:p>
            <a:pPr marL="0" lvl="0" indent="0" algn="ctr" rtl="0">
              <a:lnSpc>
                <a:spcPct val="89000"/>
              </a:lnSpc>
              <a:spcBef>
                <a:spcPts val="0"/>
              </a:spcBef>
              <a:spcAft>
                <a:spcPts val="0"/>
              </a:spcAft>
              <a:buClr>
                <a:srgbClr val="101D49"/>
              </a:buClr>
              <a:buSzPts val="6000"/>
              <a:buFont typeface="Calibri"/>
              <a:buNone/>
            </a:pPr>
            <a:r>
              <a:rPr lang="en-US" sz="6000" b="1" cap="none">
                <a:latin typeface="Calibri"/>
                <a:ea typeface="Calibri"/>
                <a:cs typeface="Calibri"/>
                <a:sym typeface="Calibri"/>
              </a:rPr>
              <a:t>Thank You</a:t>
            </a:r>
            <a:br>
              <a:rPr lang="en-US" sz="2800" b="1" cap="none"/>
            </a:br>
            <a:br>
              <a:rPr lang="en-US" sz="2800" b="1" cap="none"/>
            </a:br>
            <a:r>
              <a:rPr lang="en-US" sz="2400" b="1" cap="none">
                <a:latin typeface="Calibri"/>
                <a:ea typeface="Calibri"/>
                <a:cs typeface="Calibri"/>
                <a:sym typeface="Calibri"/>
              </a:rPr>
              <a:t>Christina Garcia</a:t>
            </a:r>
            <a:br>
              <a:rPr lang="en-US" sz="2400" b="1" cap="none"/>
            </a:br>
            <a:r>
              <a:rPr lang="en-US" sz="2400" u="sng" cap="none">
                <a:solidFill>
                  <a:srgbClr val="0000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cgarcia@idoa.in.gov</a:t>
            </a:r>
            <a:br>
              <a:rPr lang="en-US" sz="2400" b="1" cap="none"/>
            </a:br>
            <a:br>
              <a:rPr lang="en-US" sz="2400" b="1" cap="none"/>
            </a:br>
            <a:br>
              <a:rPr lang="en-US" sz="2400" b="1" cap="none"/>
            </a:br>
            <a:r>
              <a:rPr lang="en-US" sz="2400" b="1" cap="none">
                <a:latin typeface="Calibri"/>
                <a:ea typeface="Calibri"/>
                <a:cs typeface="Calibri"/>
                <a:sym typeface="Calibri"/>
              </a:rPr>
              <a:t>Division of Supplier Diversity</a:t>
            </a:r>
            <a:br>
              <a:rPr lang="en-US" sz="2400" cap="none"/>
            </a:br>
            <a:r>
              <a:rPr lang="en-US" sz="2400" u="sng" cap="none">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mwbecompliance@idoa.in.gov</a:t>
            </a:r>
            <a:r>
              <a:rPr lang="en-US" sz="2400" cap="none">
                <a:solidFill>
                  <a:srgbClr val="0000FF"/>
                </a:solidFill>
                <a:latin typeface="Calibri"/>
                <a:ea typeface="Calibri"/>
                <a:cs typeface="Calibri"/>
                <a:sym typeface="Calibri"/>
              </a:rPr>
              <a:t> </a:t>
            </a:r>
            <a:br>
              <a:rPr lang="en-US" sz="2400" cap="none"/>
            </a:br>
            <a:r>
              <a:rPr lang="en-US" sz="2400" u="sng" cap="none">
                <a:solidFill>
                  <a:srgbClr val="0000FF"/>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www.in.gov/idoa/mwbe/payaudit.htm</a:t>
            </a:r>
            <a:r>
              <a:rPr lang="en-US" sz="2400" cap="none">
                <a:solidFill>
                  <a:srgbClr val="0000FF"/>
                </a:solidFill>
                <a:latin typeface="Calibri"/>
                <a:ea typeface="Calibri"/>
                <a:cs typeface="Calibri"/>
                <a:sym typeface="Calibri"/>
              </a:rPr>
              <a:t> </a:t>
            </a:r>
            <a:endParaRPr sz="2400" cap="none">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title"/>
          </p:nvPr>
        </p:nvSpPr>
        <p:spPr>
          <a:xfrm>
            <a:off x="1371600" y="77028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Purpose of the RFP and Background</a:t>
            </a:r>
            <a:endParaRPr/>
          </a:p>
        </p:txBody>
      </p:sp>
      <p:sp>
        <p:nvSpPr>
          <p:cNvPr id="216" name="Google Shape;216;p4"/>
          <p:cNvSpPr txBox="1">
            <a:spLocks noGrp="1"/>
          </p:cNvSpPr>
          <p:nvPr>
            <p:ph type="body" idx="1"/>
          </p:nvPr>
        </p:nvSpPr>
        <p:spPr>
          <a:xfrm>
            <a:off x="1371600" y="1928191"/>
            <a:ext cx="9070258" cy="3795736"/>
          </a:xfrm>
          <a:prstGeom prst="rect">
            <a:avLst/>
          </a:prstGeom>
          <a:noFill/>
          <a:ln>
            <a:noFill/>
          </a:ln>
        </p:spPr>
        <p:txBody>
          <a:bodyPr spcFirstLastPara="1" wrap="square" lIns="91425" tIns="45700" rIns="91425" bIns="45700" anchor="t" anchorCtr="0">
            <a:normAutofit/>
          </a:bodyPr>
          <a:lstStyle/>
          <a:p>
            <a:pPr marL="0" marR="0" lvl="0" indent="0" algn="l" rtl="0">
              <a:lnSpc>
                <a:spcPct val="94000"/>
              </a:lnSpc>
              <a:spcBef>
                <a:spcPts val="0"/>
              </a:spcBef>
              <a:spcAft>
                <a:spcPts val="0"/>
              </a:spcAft>
              <a:buClr>
                <a:schemeClr val="dk2"/>
              </a:buClr>
              <a:buSzPts val="2400"/>
              <a:buNone/>
            </a:pPr>
            <a:endParaRPr sz="2400" dirty="0">
              <a:solidFill>
                <a:srgbClr val="101D49"/>
              </a:solidFill>
            </a:endParaRPr>
          </a:p>
          <a:p>
            <a:pPr marL="383540" indent="-383540">
              <a:spcBef>
                <a:spcPts val="0"/>
              </a:spcBef>
              <a:buClr>
                <a:srgbClr val="101D49"/>
              </a:buClr>
              <a:buSzPts val="2400"/>
            </a:pPr>
            <a:r>
              <a:rPr lang="en-US" dirty="0">
                <a:effectLst/>
                <a:latin typeface="Calibri" panose="020F0502020204030204" pitchFamily="34" charset="0"/>
                <a:ea typeface="Calibri" panose="020F0502020204030204" pitchFamily="34" charset="0"/>
              </a:rPr>
              <a:t>The purpose of </a:t>
            </a:r>
            <a:r>
              <a:rPr lang="en-US" dirty="0"/>
              <a:t>this solicitation is to select a respondent that can satisfy the State’s need for Therapy Services.  It is the intent of Indiana Veterans’ Home to contract with a respondent that provides quality Therapy Service for Indiana Veterans’ Home.</a:t>
            </a:r>
          </a:p>
          <a:p>
            <a:pPr marL="383540" lvl="0" indent="-383540" algn="l" rtl="0">
              <a:lnSpc>
                <a:spcPct val="94000"/>
              </a:lnSpc>
              <a:spcBef>
                <a:spcPts val="0"/>
              </a:spcBef>
              <a:spcAft>
                <a:spcPts val="0"/>
              </a:spcAft>
              <a:buClr>
                <a:srgbClr val="101D49"/>
              </a:buClr>
              <a:buSzPts val="2400"/>
              <a:buChar char="■"/>
            </a:pPr>
            <a:endParaRPr sz="2400" dirty="0">
              <a:solidFill>
                <a:srgbClr val="101D4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6"/>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Term of Contract</a:t>
            </a:r>
            <a:endParaRPr/>
          </a:p>
        </p:txBody>
      </p:sp>
      <p:sp>
        <p:nvSpPr>
          <p:cNvPr id="245" name="Google Shape;245;p6"/>
          <p:cNvSpPr txBox="1">
            <a:spLocks noGrp="1"/>
          </p:cNvSpPr>
          <p:nvPr>
            <p:ph type="body" idx="1"/>
          </p:nvPr>
        </p:nvSpPr>
        <p:spPr>
          <a:xfrm>
            <a:off x="1371600" y="2286004"/>
            <a:ext cx="9058759" cy="2900191"/>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400"/>
              <a:buChar char="■"/>
            </a:pPr>
            <a:r>
              <a:rPr lang="en-US" sz="2400" dirty="0">
                <a:solidFill>
                  <a:srgbClr val="101D49"/>
                </a:solidFill>
              </a:rPr>
              <a:t>There will be a base term of four (4) years from the date of contract execution. There may be one (1) one-year renewal for a total of five (5) years at the State's option.</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7"/>
          <p:cNvSpPr txBox="1">
            <a:spLocks noGrp="1"/>
          </p:cNvSpPr>
          <p:nvPr>
            <p:ph type="title"/>
          </p:nvPr>
        </p:nvSpPr>
        <p:spPr>
          <a:xfrm>
            <a:off x="1381296" y="79201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Key Dates</a:t>
            </a:r>
            <a:endParaRPr/>
          </a:p>
        </p:txBody>
      </p:sp>
      <p:graphicFrame>
        <p:nvGraphicFramePr>
          <p:cNvPr id="252" name="Google Shape;252;p7"/>
          <p:cNvGraphicFramePr/>
          <p:nvPr>
            <p:extLst>
              <p:ext uri="{D42A27DB-BD31-4B8C-83A1-F6EECF244321}">
                <p14:modId xmlns:p14="http://schemas.microsoft.com/office/powerpoint/2010/main" val="1161025450"/>
              </p:ext>
            </p:extLst>
          </p:nvPr>
        </p:nvGraphicFramePr>
        <p:xfrm>
          <a:off x="1157591" y="2023118"/>
          <a:ext cx="9601200" cy="2879621"/>
        </p:xfrm>
        <a:graphic>
          <a:graphicData uri="http://schemas.openxmlformats.org/drawingml/2006/table">
            <a:tbl>
              <a:tblPr firstRow="1" bandRow="1">
                <a:noFill/>
                <a:tableStyleId>{0C99908A-2B6C-48A6-91DB-9273E1F45709}</a:tableStyleId>
              </a:tblPr>
              <a:tblGrid>
                <a:gridCol w="5699833">
                  <a:extLst>
                    <a:ext uri="{9D8B030D-6E8A-4147-A177-3AD203B41FA5}">
                      <a16:colId xmlns:a16="http://schemas.microsoft.com/office/drawing/2014/main" val="20000"/>
                    </a:ext>
                  </a:extLst>
                </a:gridCol>
                <a:gridCol w="3901367">
                  <a:extLst>
                    <a:ext uri="{9D8B030D-6E8A-4147-A177-3AD203B41FA5}">
                      <a16:colId xmlns:a16="http://schemas.microsoft.com/office/drawing/2014/main" val="20001"/>
                    </a:ext>
                  </a:extLst>
                </a:gridCol>
              </a:tblGrid>
              <a:tr h="426672">
                <a:tc>
                  <a:txBody>
                    <a:bodyPr/>
                    <a:lstStyle/>
                    <a:p>
                      <a:pPr marL="0" marR="0" lvl="0" indent="0" algn="ctr" rtl="0">
                        <a:spcBef>
                          <a:spcPts val="0"/>
                        </a:spcBef>
                        <a:spcAft>
                          <a:spcPts val="0"/>
                        </a:spcAft>
                        <a:buNone/>
                      </a:pPr>
                      <a:r>
                        <a:rPr lang="en-US" sz="1500" u="none" strike="noStrike" cap="none">
                          <a:solidFill>
                            <a:schemeClr val="dk1"/>
                          </a:solidFill>
                          <a:latin typeface="Calibri"/>
                          <a:ea typeface="Calibri"/>
                          <a:cs typeface="Calibri"/>
                          <a:sym typeface="Calibri"/>
                        </a:rPr>
                        <a:t>Activity</a:t>
                      </a:r>
                      <a:endParaRPr sz="1500" u="none" strike="noStrike" cap="none">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tc>
                  <a:txBody>
                    <a:bodyPr/>
                    <a:lstStyle/>
                    <a:p>
                      <a:pPr marL="0" marR="0" lvl="0" indent="0" algn="ctr" rtl="0">
                        <a:spcBef>
                          <a:spcPts val="0"/>
                        </a:spcBef>
                        <a:spcAft>
                          <a:spcPts val="0"/>
                        </a:spcAft>
                        <a:buNone/>
                      </a:pPr>
                      <a:r>
                        <a:rPr lang="en-US" sz="1500" u="none" strike="noStrike" cap="none" dirty="0">
                          <a:solidFill>
                            <a:schemeClr val="dk1"/>
                          </a:solidFill>
                          <a:latin typeface="Calibri"/>
                          <a:ea typeface="Calibri"/>
                          <a:cs typeface="Calibri"/>
                          <a:sym typeface="Calibri"/>
                        </a:rPr>
                        <a:t>Date</a:t>
                      </a:r>
                      <a:endParaRPr sz="1500" u="none" strike="noStrike" cap="none" dirty="0">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Issue of RFP</a:t>
                      </a:r>
                      <a:endParaRPr sz="1500" u="none" strike="noStrike" cap="none" dirty="0">
                        <a:solidFill>
                          <a:srgbClr val="101D49"/>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July 28, 2025</a:t>
                      </a:r>
                      <a:endParaRPr dirty="0">
                        <a:solidFill>
                          <a:srgbClr val="002060"/>
                        </a:solidFill>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7763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Deadline to Submit Pre-Proposal Networking Form (Optional)</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August 11,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Deadline to Submit Written Questions</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August 11,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95301">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Submission process (Online Submission Form)</a:t>
                      </a:r>
                      <a:endParaRPr dirty="0"/>
                    </a:p>
                  </a:txBody>
                  <a:tcPr marL="45725" marR="45725" marT="45725" marB="45725" anchor="ctr">
                    <a:lnL w="12700" cap="flat" cmpd="sng">
                      <a:solidFill>
                        <a:schemeClr val="dk1"/>
                      </a:solidFill>
                      <a:prstDash val="solid"/>
                      <a:round/>
                      <a:headEnd type="none" w="sm" len="sm"/>
                      <a:tailEnd type="none" w="sm" len="sm"/>
                    </a:lnL>
                    <a:lnR w="12700" cap="flat" cmpd="sng" algn="ctr">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September 29,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lgn="ctr">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lgn="ctr">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426672">
                <a:tc>
                  <a:txBody>
                    <a:bodyPr/>
                    <a:lstStyle/>
                    <a:p>
                      <a:pPr marL="0" marR="0" lvl="0" indent="0" algn="l" rtl="0">
                        <a:spcBef>
                          <a:spcPts val="0"/>
                        </a:spcBef>
                        <a:spcAft>
                          <a:spcPts val="0"/>
                        </a:spcAft>
                        <a:buNone/>
                      </a:pPr>
                      <a:r>
                        <a:rPr lang="en-US" sz="1500" u="none" strike="noStrike" cap="none" dirty="0">
                          <a:solidFill>
                            <a:srgbClr val="101D49"/>
                          </a:solidFill>
                          <a:latin typeface="Calibri"/>
                          <a:ea typeface="Calibri"/>
                          <a:cs typeface="Calibri"/>
                          <a:sym typeface="Calibri"/>
                        </a:rPr>
                        <a:t>Submission of Reference Check Forms to the State</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500" u="none" strike="noStrike" cap="none" dirty="0">
                          <a:solidFill>
                            <a:srgbClr val="002060"/>
                          </a:solidFill>
                          <a:latin typeface="Calibri"/>
                          <a:ea typeface="Calibri"/>
                          <a:cs typeface="Calibri"/>
                          <a:sym typeface="Calibri"/>
                        </a:rPr>
                        <a:t>September 29, 2025</a:t>
                      </a:r>
                      <a:endParaRPr sz="1500" u="none" strike="noStrike" cap="none" dirty="0">
                        <a:solidFill>
                          <a:srgbClr val="002060"/>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8"/>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Executive Summary</a:t>
            </a:r>
            <a:endParaRPr/>
          </a:p>
        </p:txBody>
      </p:sp>
      <p:sp>
        <p:nvSpPr>
          <p:cNvPr id="259" name="Google Shape;259;p8"/>
          <p:cNvSpPr txBox="1">
            <a:spLocks noGrp="1"/>
          </p:cNvSpPr>
          <p:nvPr>
            <p:ph type="body" idx="1"/>
          </p:nvPr>
        </p:nvSpPr>
        <p:spPr>
          <a:xfrm>
            <a:off x="1371600" y="1848255"/>
            <a:ext cx="9601200" cy="4041608"/>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2000"/>
              <a:buNone/>
            </a:pPr>
            <a:r>
              <a:rPr lang="en-US" dirty="0">
                <a:solidFill>
                  <a:srgbClr val="101D49"/>
                </a:solidFill>
              </a:rPr>
              <a:t>At a minimum, Respondents’ Executive Summaries must address the following (also outlined in Section 2.2 of the RFP):</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State understanding and agreement to Section 1 of the RFP</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Summarize ability and desire to supply the required services</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Include address, phone number, and email of primary contact </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State understanding of the respondent notification</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dirty="0">
                <a:solidFill>
                  <a:srgbClr val="101D49"/>
                </a:solidFill>
              </a:rPr>
              <a:t>Ensure the Executive Summary is signed by an authorized representative </a:t>
            </a:r>
            <a:endParaRPr dirty="0">
              <a:solidFill>
                <a:srgbClr val="101D49"/>
              </a:solidFill>
            </a:endParaRPr>
          </a:p>
          <a:p>
            <a:pPr marL="384038" lvl="0" indent="-384038" algn="l" rtl="0">
              <a:lnSpc>
                <a:spcPct val="94000"/>
              </a:lnSpc>
              <a:spcBef>
                <a:spcPts val="1200"/>
              </a:spcBef>
              <a:spcAft>
                <a:spcPts val="0"/>
              </a:spcAft>
              <a:buClr>
                <a:srgbClr val="101D49"/>
              </a:buClr>
              <a:buSzPts val="2000"/>
              <a:buChar char="■"/>
            </a:pPr>
            <a:r>
              <a:rPr lang="en-US" i="0" dirty="0">
                <a:solidFill>
                  <a:srgbClr val="101D49"/>
                </a:solidFill>
              </a:rPr>
              <a:t>Additional “cover letter” information ma</a:t>
            </a:r>
            <a:r>
              <a:rPr lang="en-US" dirty="0">
                <a:solidFill>
                  <a:srgbClr val="101D49"/>
                </a:solidFill>
              </a:rPr>
              <a:t>y be included </a:t>
            </a:r>
            <a:r>
              <a:rPr lang="en-US" i="0" dirty="0">
                <a:solidFill>
                  <a:srgbClr val="101D49"/>
                </a:solidFill>
              </a:rPr>
              <a:t>within the Executive Summary if desired.</a:t>
            </a:r>
            <a:endParaRPr dirty="0">
              <a:solidFill>
                <a:srgbClr val="101D49"/>
              </a:solidFill>
            </a:endParaRPr>
          </a:p>
          <a:p>
            <a:pPr marL="384038" lvl="0" indent="-257038" algn="l" rtl="0">
              <a:lnSpc>
                <a:spcPct val="94000"/>
              </a:lnSpc>
              <a:spcBef>
                <a:spcPts val="1200"/>
              </a:spcBef>
              <a:spcAft>
                <a:spcPts val="0"/>
              </a:spcAft>
              <a:buClr>
                <a:schemeClr val="dk2"/>
              </a:buClr>
              <a:buSzPts val="2000"/>
              <a:buNone/>
            </a:pPr>
            <a:endParaRPr dirty="0">
              <a:solidFill>
                <a:srgbClr val="101D4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9"/>
          <p:cNvSpPr txBox="1">
            <a:spLocks noGrp="1"/>
          </p:cNvSpPr>
          <p:nvPr>
            <p:ph type="title"/>
          </p:nvPr>
        </p:nvSpPr>
        <p:spPr>
          <a:xfrm>
            <a:off x="1371600" y="765606"/>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Attestation Form</a:t>
            </a:r>
            <a:endParaRPr/>
          </a:p>
        </p:txBody>
      </p:sp>
      <p:sp>
        <p:nvSpPr>
          <p:cNvPr id="266" name="Google Shape;266;p9"/>
          <p:cNvSpPr txBox="1">
            <a:spLocks noGrp="1"/>
          </p:cNvSpPr>
          <p:nvPr>
            <p:ph type="body" idx="1"/>
          </p:nvPr>
        </p:nvSpPr>
        <p:spPr>
          <a:xfrm>
            <a:off x="1371600" y="2029521"/>
            <a:ext cx="9601200" cy="3860341"/>
          </a:xfrm>
          <a:prstGeom prst="rect">
            <a:avLst/>
          </a:prstGeom>
          <a:noFill/>
          <a:ln>
            <a:noFill/>
          </a:ln>
        </p:spPr>
        <p:txBody>
          <a:bodyPr spcFirstLastPara="1" wrap="square" lIns="91425" tIns="45700" rIns="91425" bIns="45700" anchor="t" anchorCtr="0">
            <a:normAutofit/>
          </a:bodyPr>
          <a:lstStyle/>
          <a:p>
            <a:pPr marL="383540" lvl="0" indent="-383540" algn="l" rtl="0">
              <a:lnSpc>
                <a:spcPct val="94000"/>
              </a:lnSpc>
              <a:spcBef>
                <a:spcPts val="0"/>
              </a:spcBef>
              <a:spcAft>
                <a:spcPts val="0"/>
              </a:spcAft>
              <a:buClr>
                <a:srgbClr val="101D49"/>
              </a:buClr>
              <a:buSzPts val="2400"/>
              <a:buChar char="■"/>
            </a:pPr>
            <a:r>
              <a:rPr lang="en-US" sz="2400" dirty="0">
                <a:solidFill>
                  <a:srgbClr val="101D49"/>
                </a:solidFill>
              </a:rPr>
              <a:t>Respondents must complete and return the Attestation Form (</a:t>
            </a:r>
            <a:r>
              <a:rPr lang="en-US" sz="2400" b="1" dirty="0">
                <a:solidFill>
                  <a:srgbClr val="101D49"/>
                </a:solidFill>
              </a:rPr>
              <a:t>Attachment J</a:t>
            </a:r>
            <a:r>
              <a:rPr lang="en-US" sz="2400" dirty="0">
                <a:solidFill>
                  <a:srgbClr val="101D49"/>
                </a:solidFill>
              </a:rPr>
              <a:t>) with their proposal. </a:t>
            </a:r>
            <a:endParaRPr dirty="0">
              <a:solidFill>
                <a:srgbClr val="101D49"/>
              </a:solidFill>
            </a:endParaRPr>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Mandatory Submission and Requirements</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Confirm Mutual Understanding and Submission</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Claim Clarification (Buy Indiana)</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rPr>
              <a:t>Confidential / Redacted File Information</a:t>
            </a:r>
            <a:endParaRPr dirty="0"/>
          </a:p>
          <a:p>
            <a:pPr marL="913764" lvl="1" indent="-383539" algn="l" rtl="0">
              <a:lnSpc>
                <a:spcPct val="94000"/>
              </a:lnSpc>
              <a:spcBef>
                <a:spcPts val="700"/>
              </a:spcBef>
              <a:spcAft>
                <a:spcPts val="0"/>
              </a:spcAft>
              <a:buClr>
                <a:srgbClr val="101D49"/>
              </a:buClr>
              <a:buSzPts val="2400"/>
              <a:buChar char="–"/>
            </a:pPr>
            <a:r>
              <a:rPr lang="en-US" sz="2400" i="0" dirty="0">
                <a:solidFill>
                  <a:srgbClr val="101D49"/>
                </a:solidFill>
                <a:latin typeface="Calibri"/>
                <a:ea typeface="Calibri"/>
                <a:cs typeface="Calibri"/>
                <a:sym typeface="Calibri"/>
              </a:rPr>
              <a:t>Subcontractors per RFP Section 2.6.3</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0"/>
          <p:cNvSpPr txBox="1">
            <a:spLocks noGrp="1"/>
          </p:cNvSpPr>
          <p:nvPr>
            <p:ph type="title"/>
          </p:nvPr>
        </p:nvSpPr>
        <p:spPr>
          <a:xfrm>
            <a:off x="1371600" y="765605"/>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Buy Indiana &amp; IEI</a:t>
            </a:r>
            <a:endParaRPr/>
          </a:p>
        </p:txBody>
      </p:sp>
      <p:sp>
        <p:nvSpPr>
          <p:cNvPr id="273" name="Google Shape;273;p10"/>
          <p:cNvSpPr txBox="1">
            <a:spLocks noGrp="1"/>
          </p:cNvSpPr>
          <p:nvPr>
            <p:ph type="body" idx="1"/>
          </p:nvPr>
        </p:nvSpPr>
        <p:spPr>
          <a:xfrm>
            <a:off x="1371600" y="1837854"/>
            <a:ext cx="9601200" cy="4481466"/>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sz="1600" b="1" dirty="0">
                <a:solidFill>
                  <a:srgbClr val="101D49"/>
                </a:solidFill>
              </a:rPr>
              <a:t>Buy Indiana, RFP Main Document (Section 2.6.2)</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Respondent’s Buy Indiana status shall be finalized by proposal due date.</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Five (5) definitions, details provided in the RFP Section 2.6.2.</a:t>
            </a:r>
            <a:endParaRPr sz="1600" dirty="0"/>
          </a:p>
          <a:p>
            <a:pPr marL="384038" lvl="0" indent="-384038" algn="l" rtl="0">
              <a:lnSpc>
                <a:spcPct val="94000"/>
              </a:lnSpc>
              <a:spcBef>
                <a:spcPts val="1200"/>
              </a:spcBef>
              <a:spcAft>
                <a:spcPts val="0"/>
              </a:spcAft>
              <a:buClr>
                <a:srgbClr val="101D49"/>
              </a:buClr>
              <a:buSzPts val="2000"/>
              <a:buChar char="■"/>
            </a:pPr>
            <a:r>
              <a:rPr lang="en-US" sz="1600" b="1" dirty="0">
                <a:solidFill>
                  <a:srgbClr val="101D49"/>
                </a:solidFill>
              </a:rPr>
              <a:t>Indiana Economic Impact, Attachment C</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Please complete the template provided for the IEI by filling out the information tab on Attachment C and FTE Details</a:t>
            </a:r>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The form must be signed on tab C, electronic signatures are acceptable</a:t>
            </a:r>
          </a:p>
          <a:p>
            <a:pPr marL="914377" lvl="1" indent="-384038">
              <a:spcBef>
                <a:spcPts val="700"/>
              </a:spcBef>
              <a:buClr>
                <a:srgbClr val="101D49"/>
              </a:buClr>
            </a:pPr>
            <a:r>
              <a:rPr lang="en-US" sz="1600" i="0" dirty="0">
                <a:solidFill>
                  <a:srgbClr val="101D49"/>
                </a:solidFill>
              </a:rPr>
              <a:t>Respondents must submit this completed attachment, but it will not be used for evaluation purposes. </a:t>
            </a:r>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Complete only the yellow shaded cells on tab FTE Details</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Definitions of FTE (Full-Time Equivalent)</a:t>
            </a:r>
            <a:endParaRPr sz="1600" dirty="0"/>
          </a:p>
          <a:p>
            <a:pPr marL="914377" lvl="1" indent="-384038" algn="l" rtl="0">
              <a:lnSpc>
                <a:spcPct val="94000"/>
              </a:lnSpc>
              <a:spcBef>
                <a:spcPts val="700"/>
              </a:spcBef>
              <a:spcAft>
                <a:spcPts val="0"/>
              </a:spcAft>
              <a:buClr>
                <a:srgbClr val="101D49"/>
              </a:buClr>
              <a:buSzPts val="2000"/>
              <a:buChar char="–"/>
            </a:pPr>
            <a:r>
              <a:rPr lang="en-US" sz="1600" i="0" dirty="0">
                <a:solidFill>
                  <a:srgbClr val="101D49"/>
                </a:solidFill>
              </a:rPr>
              <a:t>Example:  If a Respondent has five (5) full time employees, is bidding on its 5</a:t>
            </a:r>
            <a:r>
              <a:rPr lang="en-US" sz="1600" i="0" baseline="30000" dirty="0">
                <a:solidFill>
                  <a:srgbClr val="101D49"/>
                </a:solidFill>
              </a:rPr>
              <a:t>th</a:t>
            </a:r>
            <a:r>
              <a:rPr lang="en-US" sz="1600" i="0" dirty="0">
                <a:solidFill>
                  <a:srgbClr val="101D49"/>
                </a:solidFill>
              </a:rPr>
              <a:t> contract, and all contracts get an equal amount of commitment from the employees, then each employee commits 20% of his/her time to the new contract:</a:t>
            </a:r>
            <a:endParaRPr sz="1600" dirty="0"/>
          </a:p>
          <a:p>
            <a:pPr marL="1371566" lvl="2" indent="-384038" algn="l" rtl="0">
              <a:lnSpc>
                <a:spcPct val="94000"/>
              </a:lnSpc>
              <a:spcBef>
                <a:spcPts val="700"/>
              </a:spcBef>
              <a:spcAft>
                <a:spcPts val="0"/>
              </a:spcAft>
              <a:buClr>
                <a:srgbClr val="101D49"/>
              </a:buClr>
              <a:buSzPts val="2000"/>
              <a:buChar char="■"/>
            </a:pPr>
            <a:r>
              <a:rPr lang="en-US" sz="1600" dirty="0">
                <a:solidFill>
                  <a:srgbClr val="101D49"/>
                </a:solidFill>
              </a:rPr>
              <a:t>0.2 x 5 employees – 1 FTE</a:t>
            </a:r>
            <a:endParaRPr sz="1400" dirty="0"/>
          </a:p>
        </p:txBody>
      </p:sp>
    </p:spTree>
  </p:cSld>
  <p:clrMapOvr>
    <a:masterClrMapping/>
  </p:clrMapOvr>
</p:sld>
</file>

<file path=ppt/theme/theme1.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Quarter xmlns="78b09110-3d54-41cf-8570-bc5ec46d9d4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7016BC99298D54BBB6EC9A580B241B4" ma:contentTypeVersion="7" ma:contentTypeDescription="Create a new document." ma:contentTypeScope="" ma:versionID="8b23e969ce055fdd54dc2f45ef938ad8">
  <xsd:schema xmlns:xsd="http://www.w3.org/2001/XMLSchema" xmlns:xs="http://www.w3.org/2001/XMLSchema" xmlns:p="http://schemas.microsoft.com/office/2006/metadata/properties" xmlns:ns2="78b09110-3d54-41cf-8570-bc5ec46d9d4e" xmlns:ns3="dccc3fb3-1614-4bb1-80fe-76fa2867113f" targetNamespace="http://schemas.microsoft.com/office/2006/metadata/properties" ma:root="true" ma:fieldsID="8d7e51f0f4817ad6e77870a2512ff1f0" ns2:_="" ns3:_="">
    <xsd:import namespace="78b09110-3d54-41cf-8570-bc5ec46d9d4e"/>
    <xsd:import namespace="dccc3fb3-1614-4bb1-80fe-76fa2867113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Quarte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b09110-3d54-41cf-8570-bc5ec46d9d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Quarter" ma:index="11" nillable="true" ma:displayName="Quarter" ma:description="Results for quarter beginning" ma:format="DateOnly" ma:internalName="Quarter">
      <xsd:simpleType>
        <xsd:restriction base="dms:DateTime"/>
      </xsd:simpleType>
    </xsd:element>
    <xsd:element name="MediaServiceSearchProperties" ma:index="1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cc3fb3-1614-4bb1-80fe-76fa2867113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936BFF-205D-4171-9C52-790AA06F0276}">
  <ds:schemaRefs>
    <ds:schemaRef ds:uri="http://schemas.microsoft.com/sharepoint/v3/contenttype/forms"/>
  </ds:schemaRefs>
</ds:datastoreItem>
</file>

<file path=customXml/itemProps2.xml><?xml version="1.0" encoding="utf-8"?>
<ds:datastoreItem xmlns:ds="http://schemas.openxmlformats.org/officeDocument/2006/customXml" ds:itemID="{55AB9E40-74FA-4710-A150-CF1FB698313F}">
  <ds:schemaRefs>
    <ds:schemaRef ds:uri="http://schemas.microsoft.com/office/2006/metadata/properties"/>
    <ds:schemaRef ds:uri="http://schemas.microsoft.com/office/infopath/2007/PartnerControls"/>
    <ds:schemaRef ds:uri="78b09110-3d54-41cf-8570-bc5ec46d9d4e"/>
  </ds:schemaRefs>
</ds:datastoreItem>
</file>

<file path=customXml/itemProps3.xml><?xml version="1.0" encoding="utf-8"?>
<ds:datastoreItem xmlns:ds="http://schemas.openxmlformats.org/officeDocument/2006/customXml" ds:itemID="{378830A0-A820-44C5-8C0C-E056D1D4A6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b09110-3d54-41cf-8570-bc5ec46d9d4e"/>
    <ds:schemaRef ds:uri="dccc3fb3-1614-4bb1-80fe-76fa286711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12809</TotalTime>
  <Words>3434</Words>
  <Application>Microsoft Office PowerPoint</Application>
  <PresentationFormat>Widescreen</PresentationFormat>
  <Paragraphs>420</Paragraphs>
  <Slides>37</Slides>
  <Notes>37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Garamond</vt:lpstr>
      <vt:lpstr>Libre Franklin</vt:lpstr>
      <vt:lpstr>Noto Sans Symbols</vt:lpstr>
      <vt:lpstr>Calibri</vt:lpstr>
      <vt:lpstr>Arial</vt:lpstr>
      <vt:lpstr>Times New Roman</vt:lpstr>
      <vt:lpstr>Crop</vt:lpstr>
      <vt:lpstr>Crop</vt:lpstr>
      <vt:lpstr>REQUEST FOR PROPOSAL 25-83979  THERAPY SERVICES  INDIANA VETERANS’ HOME  PRE-PROPOSAL CONFERENCE   CHRISTINA GARCIA IDOA/PROCUREMENT DIVISION</vt:lpstr>
      <vt:lpstr>Agenda</vt:lpstr>
      <vt:lpstr>General Information</vt:lpstr>
      <vt:lpstr>Purpose of the RFP and Background</vt:lpstr>
      <vt:lpstr>Term of Contract</vt:lpstr>
      <vt:lpstr>Key Dates</vt:lpstr>
      <vt:lpstr>Executive Summary</vt:lpstr>
      <vt:lpstr>Attestation Form</vt:lpstr>
      <vt:lpstr>Buy Indiana &amp; IEI</vt:lpstr>
      <vt:lpstr>Business Proposal (Attachment E)</vt:lpstr>
      <vt:lpstr>Business Proposal (Attachment E) (cont.)</vt:lpstr>
      <vt:lpstr>Technical Proposal (Attachment F)</vt:lpstr>
      <vt:lpstr>Cost Proposal (Attachment D)</vt:lpstr>
      <vt:lpstr>Confidential Information</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Optional Submission Forms/Documents </vt:lpstr>
      <vt:lpstr>Required Submission Forms/Documents </vt:lpstr>
      <vt:lpstr>Submission Requirements </vt:lpstr>
      <vt:lpstr>Additional Information</vt:lpstr>
      <vt:lpstr>Questions </vt:lpstr>
      <vt:lpstr>Thank You  Christina Garcia cgarcia@idoa.in.gov   Division of Supplier Diversity mwbecompliance@idoa.in.gov  www.in.gov/idoa/mwbe/payaudit.htm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REQUEST FOR PROPOSAL 24-76888  NAME-BASED BACKGROUND CHECKING SERVICES  INDIANA DEPARTMENT OF ADMINISTRATION   PRE-PROPOSAL CONFERENCE  JANUARY 17, 2024  IDOA/PROCUREMENT DIVISION</dc:title>
  <dc:creator>Thayer, Jessica (IDOA)</dc:creator>
  <cp:lastModifiedBy>Garcia, Christina</cp:lastModifiedBy>
  <cp:revision>23</cp:revision>
  <dcterms:created xsi:type="dcterms:W3CDTF">2018-02-20T21:33:06Z</dcterms:created>
  <dcterms:modified xsi:type="dcterms:W3CDTF">2025-08-08T14:23:08Z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0x010100A7016BC99298D54BBB6EC9A580B241B4</vt:lpwstr>
  </property>
</Properties>
</file>